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9"/>
  </p:notesMasterIdLst>
  <p:handoutMasterIdLst>
    <p:handoutMasterId r:id="rId50"/>
  </p:handoutMasterIdLst>
  <p:sldIdLst>
    <p:sldId id="1130" r:id="rId2"/>
    <p:sldId id="1234" r:id="rId3"/>
    <p:sldId id="1235" r:id="rId4"/>
    <p:sldId id="1236" r:id="rId5"/>
    <p:sldId id="1237" r:id="rId6"/>
    <p:sldId id="1238" r:id="rId7"/>
    <p:sldId id="1239" r:id="rId8"/>
    <p:sldId id="1240" r:id="rId9"/>
    <p:sldId id="1244" r:id="rId10"/>
    <p:sldId id="1245" r:id="rId11"/>
    <p:sldId id="1241" r:id="rId12"/>
    <p:sldId id="1157" r:id="rId13"/>
    <p:sldId id="1158" r:id="rId14"/>
    <p:sldId id="1167" r:id="rId15"/>
    <p:sldId id="1177" r:id="rId16"/>
    <p:sldId id="1178" r:id="rId17"/>
    <p:sldId id="1184" r:id="rId18"/>
    <p:sldId id="1180" r:id="rId19"/>
    <p:sldId id="1151" r:id="rId20"/>
    <p:sldId id="1182" r:id="rId21"/>
    <p:sldId id="1153" r:id="rId22"/>
    <p:sldId id="1186" r:id="rId23"/>
    <p:sldId id="1187" r:id="rId24"/>
    <p:sldId id="1188" r:id="rId25"/>
    <p:sldId id="1189" r:id="rId26"/>
    <p:sldId id="1190" r:id="rId27"/>
    <p:sldId id="1193" r:id="rId28"/>
    <p:sldId id="1195" r:id="rId29"/>
    <p:sldId id="1197" r:id="rId30"/>
    <p:sldId id="1214" r:id="rId31"/>
    <p:sldId id="1201" r:id="rId32"/>
    <p:sldId id="1216" r:id="rId33"/>
    <p:sldId id="1217" r:id="rId34"/>
    <p:sldId id="1203" r:id="rId35"/>
    <p:sldId id="1220" r:id="rId36"/>
    <p:sldId id="1222" r:id="rId37"/>
    <p:sldId id="1206" r:id="rId38"/>
    <p:sldId id="1210" r:id="rId39"/>
    <p:sldId id="1205" r:id="rId40"/>
    <p:sldId id="1209" r:id="rId41"/>
    <p:sldId id="1223" r:id="rId42"/>
    <p:sldId id="1246" r:id="rId43"/>
    <p:sldId id="1225" r:id="rId44"/>
    <p:sldId id="1227" r:id="rId45"/>
    <p:sldId id="1228" r:id="rId46"/>
    <p:sldId id="1229" r:id="rId47"/>
    <p:sldId id="1211" r:id="rId48"/>
  </p:sldIdLst>
  <p:sldSz cx="9144000" cy="5143500" type="screen16x9"/>
  <p:notesSz cx="6807200" cy="9939338"/>
  <p:embeddedFontLst>
    <p:embeddedFont>
      <p:font typeface="나눔바른고딕" panose="020B0600000101010101" charset="-127"/>
      <p:regular r:id="rId51"/>
      <p:bold r:id="rId52"/>
    </p:embeddedFont>
    <p:embeddedFont>
      <p:font typeface="나눔손글씨 펜" panose="020B0600000101010101" charset="-127"/>
      <p:regular r:id="rId53"/>
    </p:embeddedFont>
    <p:embeddedFont>
      <p:font typeface="Cambria Math" panose="02040503050406030204" pitchFamily="18" charset="0"/>
      <p:regular r:id="rId54"/>
    </p:embeddedFont>
    <p:embeddedFont>
      <p:font typeface="HY견고딕" panose="02030600000101010101" pitchFamily="18" charset="-127"/>
      <p:regular r:id="rId55"/>
    </p:embeddedFont>
    <p:embeddedFont>
      <p:font typeface="HY헤드라인M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ART-06" initials="S" lastIdx="1" clrIdx="0">
    <p:extLst>
      <p:ext uri="{19B8F6BF-5375-455C-9EA6-DF929625EA0E}">
        <p15:presenceInfo xmlns:p15="http://schemas.microsoft.com/office/powerpoint/2012/main" userId="SMART-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A0"/>
    <a:srgbClr val="FFFF99"/>
    <a:srgbClr val="000000"/>
    <a:srgbClr val="F95135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3960C-5A99-4F2A-8250-6A4E96ED9E3C}" v="29" dt="2019-05-07T07:40:39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96488" autoAdjust="0"/>
  </p:normalViewPr>
  <p:slideViewPr>
    <p:cSldViewPr showGuides="1">
      <p:cViewPr varScale="1">
        <p:scale>
          <a:sx n="161" d="100"/>
          <a:sy n="161" d="100"/>
        </p:scale>
        <p:origin x="768" y="12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2B73960C-5A99-4F2A-8250-6A4E96ED9E3C}"/>
    <pc:docChg chg="custSel addSld delSld modSld">
      <pc:chgData name="김효관" userId="5d412245-c878-4bfb-b3ad-7c3e81fe34ff" providerId="ADAL" clId="{2B73960C-5A99-4F2A-8250-6A4E96ED9E3C}" dt="2019-05-07T07:41:00.395" v="268" actId="6549"/>
      <pc:docMkLst>
        <pc:docMk/>
      </pc:docMkLst>
      <pc:sldChg chg="modSp">
        <pc:chgData name="김효관" userId="5d412245-c878-4bfb-b3ad-7c3e81fe34ff" providerId="ADAL" clId="{2B73960C-5A99-4F2A-8250-6A4E96ED9E3C}" dt="2019-05-07T06:21:57.335" v="9" actId="20577"/>
        <pc:sldMkLst>
          <pc:docMk/>
          <pc:sldMk cId="4158598480" sldId="1189"/>
        </pc:sldMkLst>
        <pc:spChg chg="mod">
          <ac:chgData name="김효관" userId="5d412245-c878-4bfb-b3ad-7c3e81fe34ff" providerId="ADAL" clId="{2B73960C-5A99-4F2A-8250-6A4E96ED9E3C}" dt="2019-05-07T06:21:52.863" v="8" actId="20577"/>
          <ac:spMkLst>
            <pc:docMk/>
            <pc:sldMk cId="4158598480" sldId="1189"/>
            <ac:spMk id="43" creationId="{00000000-0000-0000-0000-000000000000}"/>
          </ac:spMkLst>
        </pc:spChg>
        <pc:spChg chg="mod">
          <ac:chgData name="김효관" userId="5d412245-c878-4bfb-b3ad-7c3e81fe34ff" providerId="ADAL" clId="{2B73960C-5A99-4F2A-8250-6A4E96ED9E3C}" dt="2019-05-07T06:21:57.335" v="9" actId="20577"/>
          <ac:spMkLst>
            <pc:docMk/>
            <pc:sldMk cId="4158598480" sldId="1189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B73960C-5A99-4F2A-8250-6A4E96ED9E3C}" dt="2019-05-07T06:23:52.905" v="26" actId="20577"/>
        <pc:sldMkLst>
          <pc:docMk/>
          <pc:sldMk cId="1813450667" sldId="1203"/>
        </pc:sldMkLst>
        <pc:spChg chg="mod">
          <ac:chgData name="김효관" userId="5d412245-c878-4bfb-b3ad-7c3e81fe34ff" providerId="ADAL" clId="{2B73960C-5A99-4F2A-8250-6A4E96ED9E3C}" dt="2019-05-07T06:23:52.905" v="26" actId="20577"/>
          <ac:spMkLst>
            <pc:docMk/>
            <pc:sldMk cId="1813450667" sldId="1203"/>
            <ac:spMk id="21" creationId="{00000000-0000-0000-0000-000000000000}"/>
          </ac:spMkLst>
        </pc:spChg>
      </pc:sldChg>
      <pc:sldChg chg="addSp delSp">
        <pc:chgData name="김효관" userId="5d412245-c878-4bfb-b3ad-7c3e81fe34ff" providerId="ADAL" clId="{2B73960C-5A99-4F2A-8250-6A4E96ED9E3C}" dt="2019-05-07T06:21:33.797" v="5"/>
        <pc:sldMkLst>
          <pc:docMk/>
          <pc:sldMk cId="248703762" sldId="1216"/>
        </pc:sldMkLst>
        <pc:spChg chg="add del">
          <ac:chgData name="김효관" userId="5d412245-c878-4bfb-b3ad-7c3e81fe34ff" providerId="ADAL" clId="{2B73960C-5A99-4F2A-8250-6A4E96ED9E3C}" dt="2019-05-07T06:21:33.797" v="5"/>
          <ac:spMkLst>
            <pc:docMk/>
            <pc:sldMk cId="248703762" sldId="1216"/>
            <ac:spMk id="2" creationId="{6DDF4910-19C7-4DB5-AE35-13DDE68033B4}"/>
          </ac:spMkLst>
        </pc:spChg>
      </pc:sldChg>
      <pc:sldChg chg="addSp modSp">
        <pc:chgData name="김효관" userId="5d412245-c878-4bfb-b3ad-7c3e81fe34ff" providerId="ADAL" clId="{2B73960C-5A99-4F2A-8250-6A4E96ED9E3C}" dt="2019-05-07T06:30:46.701" v="252"/>
        <pc:sldMkLst>
          <pc:docMk/>
          <pc:sldMk cId="1246614845" sldId="1220"/>
        </pc:sldMkLst>
        <pc:spChg chg="add mod">
          <ac:chgData name="김효관" userId="5d412245-c878-4bfb-b3ad-7c3e81fe34ff" providerId="ADAL" clId="{2B73960C-5A99-4F2A-8250-6A4E96ED9E3C}" dt="2019-05-07T06:30:46.701" v="252"/>
          <ac:spMkLst>
            <pc:docMk/>
            <pc:sldMk cId="1246614845" sldId="1220"/>
            <ac:spMk id="2" creationId="{6BBBBC5F-451D-4949-B89B-EC402334E8FB}"/>
          </ac:spMkLst>
        </pc:spChg>
      </pc:sldChg>
      <pc:sldChg chg="addSp delSp modSp add">
        <pc:chgData name="김효관" userId="5d412245-c878-4bfb-b3ad-7c3e81fe34ff" providerId="ADAL" clId="{2B73960C-5A99-4F2A-8250-6A4E96ED9E3C}" dt="2019-05-07T07:41:00.395" v="268" actId="6549"/>
        <pc:sldMkLst>
          <pc:docMk/>
          <pc:sldMk cId="39819701" sldId="1246"/>
        </pc:sldMkLst>
        <pc:spChg chg="mod">
          <ac:chgData name="김효관" userId="5d412245-c878-4bfb-b3ad-7c3e81fe34ff" providerId="ADAL" clId="{2B73960C-5A99-4F2A-8250-6A4E96ED9E3C}" dt="2019-05-07T07:41:00.395" v="268" actId="6549"/>
          <ac:spMkLst>
            <pc:docMk/>
            <pc:sldMk cId="39819701" sldId="1246"/>
            <ac:spMk id="5" creationId="{00000000-0000-0000-0000-000000000000}"/>
          </ac:spMkLst>
        </pc:spChg>
        <pc:graphicFrameChg chg="add del">
          <ac:chgData name="김효관" userId="5d412245-c878-4bfb-b3ad-7c3e81fe34ff" providerId="ADAL" clId="{2B73960C-5A99-4F2A-8250-6A4E96ED9E3C}" dt="2019-05-07T07:40:39.696" v="263"/>
          <ac:graphicFrameMkLst>
            <pc:docMk/>
            <pc:sldMk cId="39819701" sldId="1246"/>
            <ac:graphicFrameMk id="3" creationId="{9AECE6E0-708A-4F5B-963B-95FC4E8DE2DE}"/>
          </ac:graphicFrameMkLst>
        </pc:graphicFrameChg>
        <pc:picChg chg="add mod">
          <ac:chgData name="김효관" userId="5d412245-c878-4bfb-b3ad-7c3e81fe34ff" providerId="ADAL" clId="{2B73960C-5A99-4F2A-8250-6A4E96ED9E3C}" dt="2019-05-07T07:40:20.734" v="257" actId="1076"/>
          <ac:picMkLst>
            <pc:docMk/>
            <pc:sldMk cId="39819701" sldId="1246"/>
            <ac:picMk id="2" creationId="{B30A1B9E-3797-400C-9DC4-D9A9CF125C51}"/>
          </ac:picMkLst>
        </pc:picChg>
        <pc:picChg chg="del">
          <ac:chgData name="김효관" userId="5d412245-c878-4bfb-b3ad-7c3e81fe34ff" providerId="ADAL" clId="{2B73960C-5A99-4F2A-8250-6A4E96ED9E3C}" dt="2019-05-07T07:40:16.168" v="254" actId="478"/>
          <ac:picMkLst>
            <pc:docMk/>
            <pc:sldMk cId="39819701" sldId="1246"/>
            <ac:picMk id="6" creationId="{00000000-0000-0000-0000-000000000000}"/>
          </ac:picMkLst>
        </pc:picChg>
      </pc:sldChg>
      <pc:sldChg chg="addSp delSp add del">
        <pc:chgData name="김효관" userId="5d412245-c878-4bfb-b3ad-7c3e81fe34ff" providerId="ADAL" clId="{2B73960C-5A99-4F2A-8250-6A4E96ED9E3C}" dt="2019-05-07T06:20:55.027" v="3" actId="2696"/>
        <pc:sldMkLst>
          <pc:docMk/>
          <pc:sldMk cId="2275996783" sldId="1246"/>
        </pc:sldMkLst>
        <pc:spChg chg="del">
          <ac:chgData name="김효관" userId="5d412245-c878-4bfb-b3ad-7c3e81fe34ff" providerId="ADAL" clId="{2B73960C-5A99-4F2A-8250-6A4E96ED9E3C}" dt="2019-05-07T06:20:49.657" v="1" actId="478"/>
          <ac:spMkLst>
            <pc:docMk/>
            <pc:sldMk cId="2275996783" sldId="1246"/>
            <ac:spMk id="2" creationId="{FCA01E3E-E2A6-4D77-978E-B483BBB6F5FE}"/>
          </ac:spMkLst>
        </pc:spChg>
        <pc:spChg chg="del">
          <ac:chgData name="김효관" userId="5d412245-c878-4bfb-b3ad-7c3e81fe34ff" providerId="ADAL" clId="{2B73960C-5A99-4F2A-8250-6A4E96ED9E3C}" dt="2019-05-07T06:20:49.657" v="1" actId="478"/>
          <ac:spMkLst>
            <pc:docMk/>
            <pc:sldMk cId="2275996783" sldId="1246"/>
            <ac:spMk id="3" creationId="{72602919-71AE-44FB-83DA-86CDA9145DDD}"/>
          </ac:spMkLst>
        </pc:spChg>
        <pc:spChg chg="add">
          <ac:chgData name="김효관" userId="5d412245-c878-4bfb-b3ad-7c3e81fe34ff" providerId="ADAL" clId="{2B73960C-5A99-4F2A-8250-6A4E96ED9E3C}" dt="2019-05-07T06:20:49.884" v="2"/>
          <ac:spMkLst>
            <pc:docMk/>
            <pc:sldMk cId="2275996783" sldId="1246"/>
            <ac:spMk id="4" creationId="{5B47515D-C4D8-4583-B307-77A66E4F547E}"/>
          </ac:spMkLst>
        </pc:spChg>
      </pc:sldChg>
    </pc:docChg>
  </pc:docChgLst>
  <pc:docChgLst>
    <pc:chgData name="김효관" userId="5d412245-c878-4bfb-b3ad-7c3e81fe34ff" providerId="ADAL" clId="{05B88742-ADC2-4472-BDE9-F8F6EE213BF0}"/>
    <pc:docChg chg="undo modSld">
      <pc:chgData name="김효관" userId="5d412245-c878-4bfb-b3ad-7c3e81fe34ff" providerId="ADAL" clId="{05B88742-ADC2-4472-BDE9-F8F6EE213BF0}" dt="2019-02-25T07:56:27.163" v="2" actId="20577"/>
      <pc:docMkLst>
        <pc:docMk/>
      </pc:docMkLst>
      <pc:sldChg chg="modSp">
        <pc:chgData name="김효관" userId="5d412245-c878-4bfb-b3ad-7c3e81fe34ff" providerId="ADAL" clId="{05B88742-ADC2-4472-BDE9-F8F6EE213BF0}" dt="2019-02-25T07:56:27.163" v="2" actId="20577"/>
        <pc:sldMkLst>
          <pc:docMk/>
          <pc:sldMk cId="2431550237" sldId="1190"/>
        </pc:sldMkLst>
        <pc:spChg chg="mod">
          <ac:chgData name="김효관" userId="5d412245-c878-4bfb-b3ad-7c3e81fe34ff" providerId="ADAL" clId="{05B88742-ADC2-4472-BDE9-F8F6EE213BF0}" dt="2019-02-25T07:56:27.163" v="2" actId="20577"/>
          <ac:spMkLst>
            <pc:docMk/>
            <pc:sldMk cId="2431550237" sldId="1190"/>
            <ac:spMk id="3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22346077553023"/>
          <c:y val="5.0696436917988141E-2"/>
          <c:w val="0.87099527974648783"/>
          <c:h val="0.8009891058138281"/>
        </c:manualLayout>
      </c:layout>
      <c:barChart>
        <c:barDir val="col"/>
        <c:grouping val="clustered"/>
        <c:varyColors val="0"/>
        <c:ser>
          <c:idx val="0"/>
          <c:order val="0"/>
          <c:tx>
            <c:v>Spark</c:v>
          </c:tx>
          <c:spPr>
            <a:solidFill>
              <a:srgbClr val="0070C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Sheet1!$E$5:$E$8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45-4FFF-B432-B14EDCAAEC57}"/>
            </c:ext>
          </c:extLst>
        </c:ser>
        <c:ser>
          <c:idx val="1"/>
          <c:order val="1"/>
          <c:tx>
            <c:v>Hadoop</c:v>
          </c:tx>
          <c:spPr>
            <a:solidFill>
              <a:srgbClr val="9FA1A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Sheet1!$F$5:$F$8</c:f>
              <c:numCache>
                <c:formatCode>General</c:formatCode>
                <c:ptCount val="4"/>
                <c:pt idx="0">
                  <c:v>600</c:v>
                </c:pt>
                <c:pt idx="1">
                  <c:v>1200</c:v>
                </c:pt>
                <c:pt idx="2">
                  <c:v>2550</c:v>
                </c:pt>
                <c:pt idx="3">
                  <c:v>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45-4FFF-B432-B14EDCAAE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95328"/>
        <c:axId val="123650432"/>
      </c:barChart>
      <c:catAx>
        <c:axId val="9979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123650432"/>
        <c:crosses val="autoZero"/>
        <c:auto val="1"/>
        <c:lblAlgn val="ctr"/>
        <c:lblOffset val="100"/>
        <c:noMultiLvlLbl val="0"/>
      </c:catAx>
      <c:valAx>
        <c:axId val="123650432"/>
        <c:scaling>
          <c:orientation val="minMax"/>
        </c:scaling>
        <c:delete val="0"/>
        <c:axPos val="l"/>
        <c:majorGridlines>
          <c:spPr>
            <a:ln w="3175"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9979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4:09:41.3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33013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4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260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 err="1"/>
              <a:t>알이랑</a:t>
            </a:r>
            <a:r>
              <a:rPr lang="ko-KR" altLang="en-US" dirty="0"/>
              <a:t> </a:t>
            </a:r>
            <a:r>
              <a:rPr lang="ko-KR" altLang="en-US" dirty="0" err="1"/>
              <a:t>파이선도</a:t>
            </a:r>
            <a:r>
              <a:rPr lang="ko-KR" altLang="en-US" dirty="0"/>
              <a:t> 오픈소스</a:t>
            </a:r>
            <a:r>
              <a:rPr lang="en-US" altLang="ko-KR" dirty="0"/>
              <a:t>, /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32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397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237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994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0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30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447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804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296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666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550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66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34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9226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89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511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645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83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650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663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080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33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300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23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289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52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74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454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96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100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64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25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31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29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03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393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hyperlink" Target="https://hernandezpaul.wordpress.com/2016/01/24/apache-spark-installation-on-windows-1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oracle.com/technetwork/java/javase/downloads/jdk8-downloads-2133151.htm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://www.scala-lang.org/download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spark.apache.org/downloads.html" TargetMode="External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hyperlink" Target="http://www.oracle.com/technetwork/database/features/jdbc/jdbc-drivers-12c-download-1958347.html" TargetMode="External"/><Relationship Id="rId4" Type="http://schemas.openxmlformats.org/officeDocument/2006/relationships/hyperlink" Target="https://jdbc.postgresql.org/download.html" TargetMode="External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.pn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hyperlink" Target="https://www.jetbrains.com/idea/" TargetMode="External"/><Relationship Id="rId9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hyperlink" Target="https://www.pgadmin.org/" TargetMode="External"/><Relationship Id="rId4" Type="http://schemas.openxmlformats.org/officeDocument/2006/relationships/hyperlink" Target="https://qiita.com/jTakasuRyuji/items/8132fb98c996b4368ed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3056" y="1341581"/>
            <a:ext cx="55563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플랫폼 이해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개발환경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604269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S9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201846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S9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201847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201847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20586" y="2985294"/>
            <a:ext cx="49725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HHP</a:t>
            </a:r>
            <a:endParaRPr lang="ko-KR" altLang="en-US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4083303" y="3541568"/>
            <a:ext cx="72968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MOBLIE</a:t>
            </a:r>
            <a:endParaRPr lang="ko-KR" altLang="en-US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6116054" y="3557866"/>
            <a:ext cx="680636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TABLET</a:t>
            </a:r>
            <a:endParaRPr lang="ko-KR" altLang="en-US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620224" y="4281439"/>
            <a:ext cx="694456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bg1"/>
                </a:solidFill>
              </a:rPr>
              <a:t>S9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4530" y="4277443"/>
            <a:ext cx="641842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NTA01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1412" y="4275984"/>
            <a:ext cx="641842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NTA01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0" name="꺾인 연결선 39"/>
          <p:cNvCxnSpPr>
            <a:stCxn id="23" idx="2"/>
            <a:endCxn id="25" idx="0"/>
          </p:cNvCxnSpPr>
          <p:nvPr/>
        </p:nvCxnSpPr>
        <p:spPr bwMode="auto">
          <a:xfrm rot="5400000">
            <a:off x="4819043" y="2891398"/>
            <a:ext cx="279275" cy="1021065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꺾인 연결선 40"/>
          <p:cNvCxnSpPr>
            <a:stCxn id="25" idx="2"/>
            <a:endCxn id="27" idx="0"/>
          </p:cNvCxnSpPr>
          <p:nvPr/>
        </p:nvCxnSpPr>
        <p:spPr bwMode="auto">
          <a:xfrm rot="5400000">
            <a:off x="3983705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꺾인 연결선 41"/>
          <p:cNvCxnSpPr>
            <a:stCxn id="25" idx="2"/>
            <a:endCxn id="29" idx="0"/>
          </p:cNvCxnSpPr>
          <p:nvPr/>
        </p:nvCxnSpPr>
        <p:spPr bwMode="auto">
          <a:xfrm rot="16200000" flipH="1">
            <a:off x="4476963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꺾인 연결선 42"/>
          <p:cNvCxnSpPr>
            <a:stCxn id="23" idx="2"/>
            <a:endCxn id="26" idx="0"/>
          </p:cNvCxnSpPr>
          <p:nvPr/>
        </p:nvCxnSpPr>
        <p:spPr bwMode="auto">
          <a:xfrm rot="16200000" flipH="1">
            <a:off x="5815006" y="2916499"/>
            <a:ext cx="295573" cy="9871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꺾인 연결선 43"/>
          <p:cNvCxnSpPr>
            <a:stCxn id="26" idx="2"/>
            <a:endCxn id="30" idx="0"/>
          </p:cNvCxnSpPr>
          <p:nvPr/>
        </p:nvCxnSpPr>
        <p:spPr bwMode="auto">
          <a:xfrm rot="5400000">
            <a:off x="6060559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26" idx="2"/>
            <a:endCxn id="32" idx="0"/>
          </p:cNvCxnSpPr>
          <p:nvPr/>
        </p:nvCxnSpPr>
        <p:spPr bwMode="auto">
          <a:xfrm rot="16200000" flipH="1">
            <a:off x="6527160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603838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1004441" y="284679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984246" y="3557868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0" name="TextBox 49"/>
          <p:cNvSpPr txBox="1"/>
          <p:nvPr/>
        </p:nvSpPr>
        <p:spPr>
          <a:xfrm>
            <a:off x="984246" y="427598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5387124" y="26972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계층구조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40266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1648334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4619381" y="4275984"/>
            <a:ext cx="694456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bg1"/>
                </a:solidFill>
              </a:rPr>
              <a:t>S9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84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23A6428-10F8-4AF8-BDFB-1D6B9FFB6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824695"/>
              </p:ext>
            </p:extLst>
          </p:nvPr>
        </p:nvGraphicFramePr>
        <p:xfrm>
          <a:off x="251520" y="1623964"/>
          <a:ext cx="8712970" cy="3165325"/>
        </p:xfrm>
        <a:graphic>
          <a:graphicData uri="http://schemas.openxmlformats.org/drawingml/2006/table">
            <a:tbl>
              <a:tblPr firstRow="1" bandRow="1"/>
              <a:tblGrid>
                <a:gridCol w="2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실제판매량에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판매추세량에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실제판맬량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526653" y="980294"/>
            <a:ext cx="2379841" cy="3636939"/>
            <a:chOff x="6526653" y="980294"/>
            <a:chExt cx="2379841" cy="3636939"/>
          </a:xfrm>
        </p:grpSpPr>
        <p:sp>
          <p:nvSpPr>
            <p:cNvPr id="73" name="직사각형 72"/>
            <p:cNvSpPr/>
            <p:nvPr/>
          </p:nvSpPr>
          <p:spPr>
            <a:xfrm>
              <a:off x="6526653" y="1272185"/>
              <a:ext cx="2365827" cy="334504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sx="101000" sy="101000" algn="ctr" rotWithShape="0">
                <a:prstClr val="black">
                  <a:alpha val="5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ko-KR" altLang="en-US" sz="1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529925" y="992928"/>
              <a:ext cx="2376569" cy="327846"/>
              <a:chOff x="1157317" y="2531364"/>
              <a:chExt cx="2626734" cy="39916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157317" y="2531365"/>
                <a:ext cx="2626734" cy="39915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57317" y="2531364"/>
                <a:ext cx="2623854" cy="205485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64000">
                    <a:schemeClr val="bg1">
                      <a:lumMod val="95000"/>
                      <a:alpha val="40000"/>
                    </a:scheme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6885462" y="980294"/>
              <a:ext cx="16482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</a:t>
              </a:r>
              <a:r>
                <a:rPr lang="en-US" altLang="ko-KR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0761" y="987574"/>
            <a:ext cx="5888781" cy="3629659"/>
            <a:chOff x="250761" y="987574"/>
            <a:chExt cx="5888781" cy="3629659"/>
          </a:xfrm>
        </p:grpSpPr>
        <p:sp>
          <p:nvSpPr>
            <p:cNvPr id="23" name="직사각형 22"/>
            <p:cNvSpPr/>
            <p:nvPr/>
          </p:nvSpPr>
          <p:spPr>
            <a:xfrm>
              <a:off x="250762" y="1272185"/>
              <a:ext cx="5864272" cy="334504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sx="101000" sy="101000" algn="ctr" rotWithShape="0">
                <a:prstClr val="black">
                  <a:alpha val="5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ko-KR" altLang="en-US" sz="1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50761" y="992928"/>
              <a:ext cx="5888781" cy="327846"/>
              <a:chOff x="1157317" y="2531364"/>
              <a:chExt cx="2626734" cy="39916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157317" y="2531365"/>
                <a:ext cx="2626734" cy="39915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57317" y="2531364"/>
                <a:ext cx="2623854" cy="205485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64000">
                    <a:schemeClr val="bg1">
                      <a:lumMod val="95000"/>
                      <a:alpha val="40000"/>
                    </a:scheme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2564110" y="987574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 개념</a:t>
              </a:r>
            </a:p>
          </p:txBody>
        </p:sp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개념 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실습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1652" y="4132836"/>
            <a:ext cx="5388281" cy="332962"/>
            <a:chOff x="501652" y="4132836"/>
            <a:chExt cx="5388281" cy="332962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501652" y="4132836"/>
              <a:ext cx="5388281" cy="332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1744" y="4143203"/>
              <a:ext cx="2102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(IoT device SNS, News)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854632" y="1707654"/>
            <a:ext cx="1013121" cy="1370821"/>
            <a:chOff x="7854632" y="1707654"/>
            <a:chExt cx="1013121" cy="1370821"/>
          </a:xfrm>
        </p:grpSpPr>
        <p:sp>
          <p:nvSpPr>
            <p:cNvPr id="69" name="아래로 구부러진 화살표 68"/>
            <p:cNvSpPr/>
            <p:nvPr/>
          </p:nvSpPr>
          <p:spPr>
            <a:xfrm rot="3087255">
              <a:off x="7565388" y="2135993"/>
              <a:ext cx="1231726" cy="653237"/>
            </a:xfrm>
            <a:custGeom>
              <a:avLst/>
              <a:gdLst>
                <a:gd name="connsiteX0" fmla="*/ 725088 w 873778"/>
                <a:gd name="connsiteY0" fmla="*/ 594762 h 594762"/>
                <a:gd name="connsiteX1" fmla="*/ 566065 w 873778"/>
                <a:gd name="connsiteY1" fmla="*/ 446072 h 594762"/>
                <a:gd name="connsiteX2" fmla="*/ 640410 w 873778"/>
                <a:gd name="connsiteY2" fmla="*/ 446072 h 594762"/>
                <a:gd name="connsiteX3" fmla="*/ 325371 w 873778"/>
                <a:gd name="connsiteY3" fmla="*/ 0 h 594762"/>
                <a:gd name="connsiteX4" fmla="*/ 474062 w 873778"/>
                <a:gd name="connsiteY4" fmla="*/ 0 h 594762"/>
                <a:gd name="connsiteX5" fmla="*/ 789101 w 873778"/>
                <a:gd name="connsiteY5" fmla="*/ 446072 h 594762"/>
                <a:gd name="connsiteX6" fmla="*/ 863446 w 873778"/>
                <a:gd name="connsiteY6" fmla="*/ 446072 h 594762"/>
                <a:gd name="connsiteX7" fmla="*/ 725088 w 873778"/>
                <a:gd name="connsiteY7" fmla="*/ 594762 h 594762"/>
                <a:gd name="connsiteX0" fmla="*/ 399716 w 873778"/>
                <a:gd name="connsiteY0" fmla="*/ 15734 h 594762"/>
                <a:gd name="connsiteX1" fmla="*/ 148690 w 873778"/>
                <a:gd name="connsiteY1" fmla="*/ 594762 h 594762"/>
                <a:gd name="connsiteX2" fmla="*/ 0 w 873778"/>
                <a:gd name="connsiteY2" fmla="*/ 594762 h 594762"/>
                <a:gd name="connsiteX3" fmla="*/ 49059 w 873778"/>
                <a:gd name="connsiteY3" fmla="*/ 280705 h 594762"/>
                <a:gd name="connsiteX4" fmla="*/ 399716 w 873778"/>
                <a:gd name="connsiteY4" fmla="*/ 15735 h 594762"/>
                <a:gd name="connsiteX5" fmla="*/ 399716 w 873778"/>
                <a:gd name="connsiteY5" fmla="*/ 15734 h 594762"/>
                <a:gd name="connsiteX0" fmla="*/ 399716 w 873778"/>
                <a:gd name="connsiteY0" fmla="*/ 15734 h 594762"/>
                <a:gd name="connsiteX1" fmla="*/ 148690 w 873778"/>
                <a:gd name="connsiteY1" fmla="*/ 594762 h 594762"/>
                <a:gd name="connsiteX2" fmla="*/ 0 w 873778"/>
                <a:gd name="connsiteY2" fmla="*/ 594762 h 594762"/>
                <a:gd name="connsiteX3" fmla="*/ 325371 w 873778"/>
                <a:gd name="connsiteY3" fmla="*/ 0 h 594762"/>
                <a:gd name="connsiteX4" fmla="*/ 474062 w 873778"/>
                <a:gd name="connsiteY4" fmla="*/ 0 h 594762"/>
                <a:gd name="connsiteX5" fmla="*/ 789101 w 873778"/>
                <a:gd name="connsiteY5" fmla="*/ 446072 h 594762"/>
                <a:gd name="connsiteX6" fmla="*/ 863446 w 873778"/>
                <a:gd name="connsiteY6" fmla="*/ 446072 h 594762"/>
                <a:gd name="connsiteX7" fmla="*/ 725088 w 873778"/>
                <a:gd name="connsiteY7" fmla="*/ 594762 h 594762"/>
                <a:gd name="connsiteX8" fmla="*/ 566065 w 873778"/>
                <a:gd name="connsiteY8" fmla="*/ 446072 h 594762"/>
                <a:gd name="connsiteX9" fmla="*/ 640410 w 873778"/>
                <a:gd name="connsiteY9" fmla="*/ 446072 h 594762"/>
                <a:gd name="connsiteX10" fmla="*/ 325371 w 873778"/>
                <a:gd name="connsiteY10" fmla="*/ 0 h 594762"/>
                <a:gd name="connsiteX0" fmla="*/ 725088 w 863446"/>
                <a:gd name="connsiteY0" fmla="*/ 594800 h 633099"/>
                <a:gd name="connsiteX1" fmla="*/ 566065 w 863446"/>
                <a:gd name="connsiteY1" fmla="*/ 446110 h 633099"/>
                <a:gd name="connsiteX2" fmla="*/ 640410 w 863446"/>
                <a:gd name="connsiteY2" fmla="*/ 446110 h 633099"/>
                <a:gd name="connsiteX3" fmla="*/ 325371 w 863446"/>
                <a:gd name="connsiteY3" fmla="*/ 38 h 633099"/>
                <a:gd name="connsiteX4" fmla="*/ 474062 w 863446"/>
                <a:gd name="connsiteY4" fmla="*/ 38 h 633099"/>
                <a:gd name="connsiteX5" fmla="*/ 789101 w 863446"/>
                <a:gd name="connsiteY5" fmla="*/ 446110 h 633099"/>
                <a:gd name="connsiteX6" fmla="*/ 863446 w 863446"/>
                <a:gd name="connsiteY6" fmla="*/ 446110 h 633099"/>
                <a:gd name="connsiteX7" fmla="*/ 725088 w 863446"/>
                <a:gd name="connsiteY7" fmla="*/ 594800 h 633099"/>
                <a:gd name="connsiteX0" fmla="*/ 399716 w 863446"/>
                <a:gd name="connsiteY0" fmla="*/ 15772 h 633099"/>
                <a:gd name="connsiteX1" fmla="*/ 148690 w 863446"/>
                <a:gd name="connsiteY1" fmla="*/ 594800 h 633099"/>
                <a:gd name="connsiteX2" fmla="*/ 0 w 863446"/>
                <a:gd name="connsiteY2" fmla="*/ 594800 h 633099"/>
                <a:gd name="connsiteX3" fmla="*/ 49059 w 863446"/>
                <a:gd name="connsiteY3" fmla="*/ 280743 h 633099"/>
                <a:gd name="connsiteX4" fmla="*/ 399716 w 863446"/>
                <a:gd name="connsiteY4" fmla="*/ 15773 h 633099"/>
                <a:gd name="connsiteX5" fmla="*/ 399716 w 863446"/>
                <a:gd name="connsiteY5" fmla="*/ 15772 h 633099"/>
                <a:gd name="connsiteX0" fmla="*/ 399716 w 863446"/>
                <a:gd name="connsiteY0" fmla="*/ 15772 h 633099"/>
                <a:gd name="connsiteX1" fmla="*/ 40234 w 863446"/>
                <a:gd name="connsiteY1" fmla="*/ 633099 h 633099"/>
                <a:gd name="connsiteX2" fmla="*/ 0 w 863446"/>
                <a:gd name="connsiteY2" fmla="*/ 594800 h 633099"/>
                <a:gd name="connsiteX3" fmla="*/ 325371 w 863446"/>
                <a:gd name="connsiteY3" fmla="*/ 38 h 633099"/>
                <a:gd name="connsiteX4" fmla="*/ 474062 w 863446"/>
                <a:gd name="connsiteY4" fmla="*/ 38 h 633099"/>
                <a:gd name="connsiteX5" fmla="*/ 789101 w 863446"/>
                <a:gd name="connsiteY5" fmla="*/ 446110 h 633099"/>
                <a:gd name="connsiteX6" fmla="*/ 863446 w 863446"/>
                <a:gd name="connsiteY6" fmla="*/ 446110 h 633099"/>
                <a:gd name="connsiteX7" fmla="*/ 725088 w 863446"/>
                <a:gd name="connsiteY7" fmla="*/ 594800 h 633099"/>
                <a:gd name="connsiteX8" fmla="*/ 566065 w 863446"/>
                <a:gd name="connsiteY8" fmla="*/ 446110 h 633099"/>
                <a:gd name="connsiteX9" fmla="*/ 640410 w 863446"/>
                <a:gd name="connsiteY9" fmla="*/ 446110 h 633099"/>
                <a:gd name="connsiteX10" fmla="*/ 325371 w 863446"/>
                <a:gd name="connsiteY10" fmla="*/ 38 h 633099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0 w 863446"/>
                <a:gd name="connsiteY2" fmla="*/ 59480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7510 w 863446"/>
                <a:gd name="connsiteY2" fmla="*/ 63123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7510 w 863446"/>
                <a:gd name="connsiteY2" fmla="*/ 63123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33886 w 872244"/>
                <a:gd name="connsiteY0" fmla="*/ 594800 h 653237"/>
                <a:gd name="connsiteX1" fmla="*/ 574863 w 872244"/>
                <a:gd name="connsiteY1" fmla="*/ 446110 h 653237"/>
                <a:gd name="connsiteX2" fmla="*/ 649208 w 872244"/>
                <a:gd name="connsiteY2" fmla="*/ 446110 h 653237"/>
                <a:gd name="connsiteX3" fmla="*/ 334169 w 872244"/>
                <a:gd name="connsiteY3" fmla="*/ 38 h 653237"/>
                <a:gd name="connsiteX4" fmla="*/ 482860 w 872244"/>
                <a:gd name="connsiteY4" fmla="*/ 38 h 653237"/>
                <a:gd name="connsiteX5" fmla="*/ 797899 w 872244"/>
                <a:gd name="connsiteY5" fmla="*/ 446110 h 653237"/>
                <a:gd name="connsiteX6" fmla="*/ 872244 w 872244"/>
                <a:gd name="connsiteY6" fmla="*/ 446110 h 653237"/>
                <a:gd name="connsiteX7" fmla="*/ 733886 w 872244"/>
                <a:gd name="connsiteY7" fmla="*/ 594800 h 653237"/>
                <a:gd name="connsiteX0" fmla="*/ 408514 w 872244"/>
                <a:gd name="connsiteY0" fmla="*/ 15772 h 653237"/>
                <a:gd name="connsiteX1" fmla="*/ 33837 w 872244"/>
                <a:gd name="connsiteY1" fmla="*/ 652168 h 653237"/>
                <a:gd name="connsiteX2" fmla="*/ 8798 w 872244"/>
                <a:gd name="connsiteY2" fmla="*/ 594800 h 653237"/>
                <a:gd name="connsiteX3" fmla="*/ 57857 w 872244"/>
                <a:gd name="connsiteY3" fmla="*/ 280743 h 653237"/>
                <a:gd name="connsiteX4" fmla="*/ 408514 w 872244"/>
                <a:gd name="connsiteY4" fmla="*/ 15773 h 653237"/>
                <a:gd name="connsiteX5" fmla="*/ 408514 w 872244"/>
                <a:gd name="connsiteY5" fmla="*/ 15772 h 653237"/>
                <a:gd name="connsiteX0" fmla="*/ 408514 w 872244"/>
                <a:gd name="connsiteY0" fmla="*/ 15772 h 653237"/>
                <a:gd name="connsiteX1" fmla="*/ 20808 w 872244"/>
                <a:gd name="connsiteY1" fmla="*/ 653237 h 653237"/>
                <a:gd name="connsiteX2" fmla="*/ 16308 w 872244"/>
                <a:gd name="connsiteY2" fmla="*/ 631230 h 653237"/>
                <a:gd name="connsiteX3" fmla="*/ 334169 w 872244"/>
                <a:gd name="connsiteY3" fmla="*/ 38 h 653237"/>
                <a:gd name="connsiteX4" fmla="*/ 482860 w 872244"/>
                <a:gd name="connsiteY4" fmla="*/ 38 h 653237"/>
                <a:gd name="connsiteX5" fmla="*/ 797899 w 872244"/>
                <a:gd name="connsiteY5" fmla="*/ 446110 h 653237"/>
                <a:gd name="connsiteX6" fmla="*/ 872244 w 872244"/>
                <a:gd name="connsiteY6" fmla="*/ 446110 h 653237"/>
                <a:gd name="connsiteX7" fmla="*/ 733886 w 872244"/>
                <a:gd name="connsiteY7" fmla="*/ 594800 h 653237"/>
                <a:gd name="connsiteX8" fmla="*/ 574863 w 872244"/>
                <a:gd name="connsiteY8" fmla="*/ 446110 h 653237"/>
                <a:gd name="connsiteX9" fmla="*/ 649208 w 872244"/>
                <a:gd name="connsiteY9" fmla="*/ 446110 h 653237"/>
                <a:gd name="connsiteX10" fmla="*/ 334169 w 872244"/>
                <a:gd name="connsiteY10" fmla="*/ 38 h 6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2244" h="653237" stroke="0" extrusionOk="0">
                  <a:moveTo>
                    <a:pt x="733886" y="594800"/>
                  </a:moveTo>
                  <a:lnTo>
                    <a:pt x="574863" y="446110"/>
                  </a:lnTo>
                  <a:lnTo>
                    <a:pt x="649208" y="446110"/>
                  </a:lnTo>
                  <a:cubicBezTo>
                    <a:pt x="612116" y="183512"/>
                    <a:pt x="482538" y="38"/>
                    <a:pt x="334169" y="38"/>
                  </a:cubicBezTo>
                  <a:lnTo>
                    <a:pt x="482860" y="38"/>
                  </a:lnTo>
                  <a:cubicBezTo>
                    <a:pt x="631229" y="38"/>
                    <a:pt x="760807" y="183511"/>
                    <a:pt x="797899" y="446110"/>
                  </a:cubicBezTo>
                  <a:lnTo>
                    <a:pt x="872244" y="446110"/>
                  </a:lnTo>
                  <a:lnTo>
                    <a:pt x="733886" y="594800"/>
                  </a:lnTo>
                  <a:close/>
                </a:path>
                <a:path w="872244" h="653237" fill="darkenLess" stroke="0" extrusionOk="0">
                  <a:moveTo>
                    <a:pt x="408514" y="15772"/>
                  </a:moveTo>
                  <a:cubicBezTo>
                    <a:pt x="261453" y="78865"/>
                    <a:pt x="33837" y="376043"/>
                    <a:pt x="33837" y="652168"/>
                  </a:cubicBezTo>
                  <a:lnTo>
                    <a:pt x="8798" y="594800"/>
                  </a:lnTo>
                  <a:cubicBezTo>
                    <a:pt x="8798" y="483797"/>
                    <a:pt x="25792" y="375009"/>
                    <a:pt x="57857" y="280743"/>
                  </a:cubicBezTo>
                  <a:cubicBezTo>
                    <a:pt x="131555" y="64084"/>
                    <a:pt x="272637" y="-42522"/>
                    <a:pt x="408514" y="15773"/>
                  </a:cubicBezTo>
                  <a:lnTo>
                    <a:pt x="408514" y="15772"/>
                  </a:lnTo>
                  <a:close/>
                </a:path>
                <a:path w="872244" h="653237" fill="none" extrusionOk="0">
                  <a:moveTo>
                    <a:pt x="408514" y="15772"/>
                  </a:moveTo>
                  <a:cubicBezTo>
                    <a:pt x="261453" y="78865"/>
                    <a:pt x="20808" y="377112"/>
                    <a:pt x="20808" y="653237"/>
                  </a:cubicBezTo>
                  <a:cubicBezTo>
                    <a:pt x="-28755" y="653237"/>
                    <a:pt x="27231" y="649158"/>
                    <a:pt x="16308" y="631230"/>
                  </a:cubicBezTo>
                  <a:cubicBezTo>
                    <a:pt x="16308" y="302752"/>
                    <a:pt x="154472" y="38"/>
                    <a:pt x="334169" y="38"/>
                  </a:cubicBezTo>
                  <a:lnTo>
                    <a:pt x="482860" y="38"/>
                  </a:lnTo>
                  <a:cubicBezTo>
                    <a:pt x="631229" y="38"/>
                    <a:pt x="760807" y="183511"/>
                    <a:pt x="797899" y="446110"/>
                  </a:cubicBezTo>
                  <a:lnTo>
                    <a:pt x="872244" y="446110"/>
                  </a:lnTo>
                  <a:lnTo>
                    <a:pt x="733886" y="594800"/>
                  </a:lnTo>
                  <a:lnTo>
                    <a:pt x="574863" y="446110"/>
                  </a:lnTo>
                  <a:lnTo>
                    <a:pt x="649208" y="446110"/>
                  </a:lnTo>
                  <a:cubicBezTo>
                    <a:pt x="612116" y="183512"/>
                    <a:pt x="482538" y="38"/>
                    <a:pt x="334169" y="38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77152" y="1707654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:3G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6790325" y="4069666"/>
            <a:ext cx="1853162" cy="4381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 조회 </a:t>
            </a:r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78" y="2327249"/>
            <a:ext cx="394645" cy="105207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01652" y="2939770"/>
            <a:ext cx="1571636" cy="1000132"/>
            <a:chOff x="501652" y="2939770"/>
            <a:chExt cx="1571636" cy="1000132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기가 단위 이하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기가 단위 이상</a:t>
              </a:r>
            </a:p>
          </p:txBody>
        </p:sp>
        <p:sp>
          <p:nvSpPr>
            <p:cNvPr id="42" name="아래쪽 화살표 41"/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4528" y="1489239"/>
            <a:ext cx="1285884" cy="1285884"/>
            <a:chOff x="644528" y="1489239"/>
            <a:chExt cx="1285884" cy="1285884"/>
          </a:xfrm>
        </p:grpSpPr>
        <p:sp>
          <p:nvSpPr>
            <p:cNvPr id="41" name="타원 40"/>
            <p:cNvSpPr/>
            <p:nvPr/>
          </p:nvSpPr>
          <p:spPr>
            <a:xfrm>
              <a:off x="644528" y="1489239"/>
              <a:ext cx="1285884" cy="128588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14505" y="2270511"/>
              <a:ext cx="11459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크기</a:t>
              </a:r>
              <a:endPara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66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107" y="1640903"/>
              <a:ext cx="570726" cy="570726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4318297" y="2939770"/>
            <a:ext cx="1571636" cy="1000132"/>
            <a:chOff x="4318297" y="2939770"/>
            <a:chExt cx="1571636" cy="1000132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18297" y="2939770"/>
              <a:ext cx="1571636" cy="28575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데이터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318297" y="3654150"/>
              <a:ext cx="1571636" cy="285752"/>
            </a:xfrm>
            <a:prstGeom prst="roundRect">
              <a:avLst/>
            </a:prstGeom>
            <a:pattFill prst="ltDnDiag">
              <a:fgClr>
                <a:schemeClr val="accent3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데이터</a:t>
              </a:r>
            </a:p>
          </p:txBody>
        </p:sp>
        <p:sp>
          <p:nvSpPr>
            <p:cNvPr id="44" name="아래쪽 화살표 43"/>
            <p:cNvSpPr/>
            <p:nvPr/>
          </p:nvSpPr>
          <p:spPr>
            <a:xfrm>
              <a:off x="4925520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61173" y="1511010"/>
            <a:ext cx="1285884" cy="1285884"/>
            <a:chOff x="4461173" y="1511010"/>
            <a:chExt cx="1285884" cy="1285884"/>
          </a:xfrm>
        </p:grpSpPr>
        <p:sp>
          <p:nvSpPr>
            <p:cNvPr id="46" name="타원 45"/>
            <p:cNvSpPr/>
            <p:nvPr/>
          </p:nvSpPr>
          <p:spPr>
            <a:xfrm>
              <a:off x="4461173" y="1511010"/>
              <a:ext cx="1285884" cy="128588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71144" y="2270511"/>
              <a:ext cx="8659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대상</a:t>
              </a:r>
              <a:endPara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66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16" y="1681767"/>
              <a:ext cx="488998" cy="488998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409974" y="2939770"/>
            <a:ext cx="1571636" cy="1000132"/>
            <a:chOff x="2409974" y="2939770"/>
            <a:chExt cx="1571636" cy="100013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2409974" y="2939770"/>
              <a:ext cx="1571636" cy="2857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409974" y="3654150"/>
              <a:ext cx="1571636" cy="285752"/>
            </a:xfrm>
            <a:prstGeom prst="roundRect">
              <a:avLst/>
            </a:prstGeom>
            <a:pattFill prst="ltDnDiag">
              <a:fgClr>
                <a:schemeClr val="accent4"/>
              </a:fgClr>
              <a:bgClr>
                <a:schemeClr val="accent4">
                  <a:lumMod val="75000"/>
                </a:schemeClr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</a:t>
              </a: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3017197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52850" y="1511010"/>
            <a:ext cx="1285884" cy="1285884"/>
            <a:chOff x="2552850" y="1511010"/>
            <a:chExt cx="1285884" cy="1285884"/>
          </a:xfrm>
        </p:grpSpPr>
        <p:sp>
          <p:nvSpPr>
            <p:cNvPr id="45" name="타원 44"/>
            <p:cNvSpPr/>
            <p:nvPr/>
          </p:nvSpPr>
          <p:spPr>
            <a:xfrm>
              <a:off x="2552850" y="1511010"/>
              <a:ext cx="1285884" cy="128588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62446" y="2270511"/>
              <a:ext cx="12666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수집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 주기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293" y="1681767"/>
              <a:ext cx="488998" cy="48899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660232" y="1681637"/>
            <a:ext cx="1026243" cy="1082587"/>
            <a:chOff x="6660232" y="1681637"/>
            <a:chExt cx="1026243" cy="1082587"/>
          </a:xfrm>
        </p:grpSpPr>
        <p:sp>
          <p:nvSpPr>
            <p:cNvPr id="70" name="TextBox 69"/>
            <p:cNvSpPr txBox="1"/>
            <p:nvPr/>
          </p:nvSpPr>
          <p:spPr>
            <a:xfrm>
              <a:off x="6660232" y="2456447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478" y="1681637"/>
              <a:ext cx="705751" cy="70575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7734088" y="3087193"/>
            <a:ext cx="947695" cy="930863"/>
            <a:chOff x="7734088" y="3087193"/>
            <a:chExt cx="947695" cy="930863"/>
          </a:xfrm>
        </p:grpSpPr>
        <p:sp>
          <p:nvSpPr>
            <p:cNvPr id="75" name="TextBox 74"/>
            <p:cNvSpPr txBox="1"/>
            <p:nvPr/>
          </p:nvSpPr>
          <p:spPr>
            <a:xfrm>
              <a:off x="7734088" y="3710279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실습용 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10384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3867894"/>
            <a:ext cx="514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데이터를 빠르게 </a:t>
            </a:r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분석하지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23528" y="246757"/>
            <a:ext cx="5199788" cy="2507644"/>
            <a:chOff x="336790" y="496154"/>
            <a:chExt cx="4460109" cy="21509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4" y="496154"/>
              <a:ext cx="4380145" cy="2150927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699792" y="915566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메모리 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635896" y="1872513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인덱스생성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364899" y="915566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페이징 기법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36790" y="1872513"/>
              <a:ext cx="1388175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</a:t>
              </a:r>
              <a:endParaRPr lang="en-US" altLang="ko-KR" sz="18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8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 bwMode="auto">
          <a:xfrm>
            <a:off x="0" y="4970834"/>
            <a:ext cx="9144000" cy="172665"/>
          </a:xfrm>
          <a:prstGeom prst="rect">
            <a:avLst/>
          </a:prstGeom>
          <a:solidFill>
            <a:srgbClr val="9FA1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2188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840568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3310522" cy="39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3057247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852063" cy="39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2130711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활용법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분석플랫폼의 필요성을 이해하고 활용법을 접할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  <a:defRPr lang="ko-KR" altLang="en-US"/>
            </a:pP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8747" y="448675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63443" y="4455868"/>
            <a:ext cx="213391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설정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54" name="그룹 63"/>
          <p:cNvGrpSpPr>
            <a:grpSpLocks/>
          </p:cNvGrpSpPr>
          <p:nvPr/>
        </p:nvGrpSpPr>
        <p:grpSpPr bwMode="auto">
          <a:xfrm>
            <a:off x="680569" y="4455562"/>
            <a:ext cx="539750" cy="434852"/>
            <a:chOff x="1328347" y="2337753"/>
            <a:chExt cx="541775" cy="53502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8152" y="443564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6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117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필요할까요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297" y="3306970"/>
            <a:ext cx="332185" cy="105207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07410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9797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10800000">
            <a:off x="2519659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06" y="3217132"/>
            <a:ext cx="1037375" cy="1037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431" y="2328862"/>
            <a:ext cx="2015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TV </a:t>
            </a:r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2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2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93857" y="3941496"/>
            <a:ext cx="5376438" cy="642942"/>
            <a:chOff x="3093857" y="3941496"/>
            <a:chExt cx="5376438" cy="642942"/>
          </a:xfrm>
        </p:grpSpPr>
        <p:grpSp>
          <p:nvGrpSpPr>
            <p:cNvPr id="34" name="그룹 33"/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0093" y="3013088"/>
            <a:ext cx="5376438" cy="642942"/>
            <a:chOff x="3110093" y="3013088"/>
            <a:chExt cx="5376438" cy="642942"/>
          </a:xfrm>
        </p:grpSpPr>
        <p:grpSp>
          <p:nvGrpSpPr>
            <p:cNvPr id="33" name="그룹 32"/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2166" y="1710307"/>
            <a:ext cx="1637231" cy="648318"/>
            <a:chOff x="3492166" y="1710307"/>
            <a:chExt cx="1637231" cy="6483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86414" y="1296555"/>
            <a:ext cx="5400118" cy="342678"/>
            <a:chOff x="3086414" y="1296555"/>
            <a:chExt cx="5400118" cy="3426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464042" y="1771650"/>
            <a:ext cx="1693843" cy="586975"/>
            <a:chOff x="6464042" y="1771650"/>
            <a:chExt cx="1693843" cy="586975"/>
          </a:xfrm>
        </p:grpSpPr>
        <p:sp>
          <p:nvSpPr>
            <p:cNvPr id="3" name="직사각형 2"/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2618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" grpId="0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8485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경영혁신을 이끌었습니다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348" y="1358794"/>
            <a:ext cx="2451891" cy="329012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9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75000">
                <a:schemeClr val="bg1"/>
              </a:gs>
              <a:gs pos="25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0" scaled="0"/>
          </a:gra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Y견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8348" y="1352834"/>
            <a:ext cx="2491967" cy="1379203"/>
            <a:chOff x="608348" y="1352834"/>
            <a:chExt cx="2491967" cy="1379203"/>
          </a:xfrm>
        </p:grpSpPr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608348" y="1352834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sz="900" dirty="0">
                  <a:solidFill>
                    <a:prstClr val="white"/>
                  </a:solidFill>
                  <a:latin typeface="나눔바른고딕" panose="02020603020101020101" pitchFamily="18" charset="-127"/>
                  <a:ea typeface="나눔바른고딕" panose="02020603020101020101" pitchFamily="18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6253" y="1805337"/>
              <a:ext cx="2424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(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970" y="2147262"/>
              <a:ext cx="1810773" cy="58477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9525" algn="ctr">
              <a:noFill/>
              <a:round/>
              <a:headEnd/>
              <a:tailEnd/>
            </a:ln>
            <a:effectLst>
              <a:innerShdw blurRad="50800">
                <a:srgbClr val="BBE0E3">
                  <a:lumMod val="75000"/>
                </a:srgbClr>
              </a:innerShdw>
            </a:effectLst>
          </p:spPr>
          <p:txBody>
            <a:bodyPr lIns="0" tIns="0" rIns="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kumimoji="0" sz="1600" ker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lang="ko-KR" altLang="en-US" sz="1400" dirty="0">
                <a:gradFill>
                  <a:gsLst>
                    <a:gs pos="60000">
                      <a:srgbClr val="FFDE75"/>
                    </a:gs>
                    <a:gs pos="62000">
                      <a:srgbClr val="FFC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348" y="2926371"/>
            <a:ext cx="2451891" cy="1625659"/>
            <a:chOff x="608348" y="2926371"/>
            <a:chExt cx="2451891" cy="162565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8348" y="2926371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3" y="3430212"/>
              <a:ext cx="944562" cy="630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22" y="3428891"/>
              <a:ext cx="948522" cy="63284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4463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어려운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가격결정 회의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3242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이슈확인 회의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698556" y="3647768"/>
              <a:ext cx="275694" cy="195089"/>
            </a:xfrm>
            <a:prstGeom prst="rightArrow">
              <a:avLst>
                <a:gd name="adj1" fmla="val 50000"/>
                <a:gd name="adj2" fmla="val 35571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A0B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V="1">
            <a:off x="5276523" y="1469145"/>
            <a:ext cx="0" cy="13911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89611" y="1299361"/>
            <a:ext cx="3313256" cy="1560421"/>
            <a:chOff x="5189611" y="1299361"/>
            <a:chExt cx="3313256" cy="156042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36550" b="18211"/>
            <a:stretch/>
          </p:blipFill>
          <p:spPr>
            <a:xfrm>
              <a:off x="5189611" y="1523469"/>
              <a:ext cx="3183583" cy="1336313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5363436" y="1469145"/>
              <a:ext cx="706970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76523" y="153248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예측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16216" y="1299361"/>
              <a:ext cx="1986651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ko-KR"/>
              </a:defPPr>
              <a:lvl1pPr algn="ctr">
                <a:defRPr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dirty="0"/>
                <a:t>최적 이익률 산출을 위한</a:t>
              </a:r>
              <a:endParaRPr lang="en-US" altLang="ko-KR" dirty="0"/>
            </a:p>
            <a:p>
              <a:r>
                <a:rPr lang="ko-KR" altLang="en-US" dirty="0"/>
                <a:t>가격 시뮬레이션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6951213" y="1761026"/>
              <a:ext cx="0" cy="13217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l="38282" t="80480"/>
          <a:stretch/>
        </p:blipFill>
        <p:spPr>
          <a:xfrm>
            <a:off x="5276523" y="2838039"/>
            <a:ext cx="3096671" cy="318935"/>
          </a:xfrm>
          <a:prstGeom prst="rect">
            <a:avLst/>
          </a:prstGeom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30210"/>
              </p:ext>
            </p:extLst>
          </p:nvPr>
        </p:nvGraphicFramePr>
        <p:xfrm>
          <a:off x="3851920" y="3195316"/>
          <a:ext cx="4551009" cy="88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가격할인 비율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이익률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21%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3351353" y="4119203"/>
            <a:ext cx="5151514" cy="525050"/>
            <a:chOff x="1030215" y="5406536"/>
            <a:chExt cx="7090348" cy="525050"/>
          </a:xfrm>
        </p:grpSpPr>
        <p:grpSp>
          <p:nvGrpSpPr>
            <p:cNvPr id="81" name="그룹 8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83" name="사다리꼴 8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113815" y="5469921"/>
              <a:ext cx="2923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</a:t>
              </a:r>
            </a:p>
            <a:p>
              <a:pPr algn="ctr"/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혁신적인 경영관리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구축함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14928" y="1287045"/>
            <a:ext cx="1961594" cy="1870294"/>
            <a:chOff x="3314928" y="1287045"/>
            <a:chExt cx="1961594" cy="1870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r="61718"/>
            <a:stretch/>
          </p:blipFill>
          <p:spPr>
            <a:xfrm>
              <a:off x="3355751" y="1523469"/>
              <a:ext cx="1920771" cy="163387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14928" y="1287045"/>
              <a:ext cx="5261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406" y="2283718"/>
            <a:ext cx="1383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ko-KR" altLang="en-US" sz="1400" kern="0" dirty="0"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단축</a:t>
            </a:r>
            <a:endParaRPr kumimoji="0" lang="en-US" altLang="ko-KR" sz="1400" kern="0" dirty="0"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21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대체 뭘까요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641117" y="1410156"/>
            <a:ext cx="4074899" cy="3039924"/>
            <a:chOff x="641117" y="1410156"/>
            <a:chExt cx="4074899" cy="3039924"/>
          </a:xfrm>
        </p:grpSpPr>
        <p:grpSp>
          <p:nvGrpSpPr>
            <p:cNvPr id="4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6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7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직사각형 75"/>
              <p:cNvSpPr/>
              <p:nvPr/>
            </p:nvSpPr>
            <p:spPr>
              <a:xfrm>
                <a:off x="2463249" y="1555083"/>
                <a:ext cx="5200019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2014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 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UC Berkely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출시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(v1.0)</a:t>
                </a:r>
              </a:p>
            </p:txBody>
          </p:sp>
        </p:grpSp>
        <p:grpSp>
          <p:nvGrpSpPr>
            <p:cNvPr id="7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1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95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2" name="직사각형 91"/>
              <p:cNvSpPr/>
              <p:nvPr/>
            </p:nvSpPr>
            <p:spPr>
              <a:xfrm>
                <a:off x="2463247" y="2458649"/>
                <a:ext cx="7346453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고속 인 메모리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기반 분산 처리 플랫폼 </a:t>
                </a:r>
                <a:endParaRPr lang="ko-KR" altLang="en-US" b="1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6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7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04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5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6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 bwMode="auto">
                <a:xfrm>
                  <a:off x="1157400" y="6075760"/>
                  <a:ext cx="944252" cy="362457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직사각형 100"/>
              <p:cNvSpPr/>
              <p:nvPr/>
            </p:nvSpPr>
            <p:spPr>
              <a:xfrm>
                <a:off x="2463249" y="3331568"/>
                <a:ext cx="226726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 소스</a:t>
                </a:r>
              </a:p>
            </p:txBody>
          </p:sp>
        </p:grpSp>
        <p:grpSp>
          <p:nvGrpSpPr>
            <p:cNvPr id="1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9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20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13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4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2" name="TextBox 111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직사각형 109"/>
              <p:cNvSpPr/>
              <p:nvPr/>
            </p:nvSpPr>
            <p:spPr>
              <a:xfrm>
                <a:off x="2463247" y="4235135"/>
                <a:ext cx="653568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프로그래밍 언어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(SQL, Scala, R, Python)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grpSp>
          <p:nvGrpSpPr>
            <p:cNvPr id="21" name="그룹 115"/>
            <p:cNvGrpSpPr/>
            <p:nvPr/>
          </p:nvGrpSpPr>
          <p:grpSpPr>
            <a:xfrm>
              <a:off x="641117" y="3514535"/>
              <a:ext cx="4074899" cy="409747"/>
              <a:chOff x="1043031" y="4996275"/>
              <a:chExt cx="11977284" cy="690514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1678231" y="5043459"/>
                <a:ext cx="11342084" cy="6009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3" name="그룹 117"/>
              <p:cNvGrpSpPr/>
              <p:nvPr/>
            </p:nvGrpSpPr>
            <p:grpSpPr>
              <a:xfrm>
                <a:off x="1043031" y="49962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2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22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1" name="TextBox 120"/>
                <p:cNvSpPr txBox="1"/>
                <p:nvPr/>
              </p:nvSpPr>
              <p:spPr bwMode="auto">
                <a:xfrm>
                  <a:off x="1157400" y="6075760"/>
                  <a:ext cx="944252" cy="36245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463249" y="5096871"/>
                <a:ext cx="4910673" cy="466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라이브러리 지원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(ML Library)</a:t>
                </a:r>
              </a:p>
            </p:txBody>
          </p:sp>
        </p:grpSp>
        <p:grpSp>
          <p:nvGrpSpPr>
            <p:cNvPr id="25" name="그룹 124"/>
            <p:cNvGrpSpPr/>
            <p:nvPr/>
          </p:nvGrpSpPr>
          <p:grpSpPr>
            <a:xfrm>
              <a:off x="643211" y="4040251"/>
              <a:ext cx="4072805" cy="409829"/>
              <a:chOff x="1049186" y="1449928"/>
              <a:chExt cx="11971129" cy="690655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6" name="그룹 126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27" name="그룹 128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31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0" name="TextBox 129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직사각형 127"/>
              <p:cNvSpPr/>
              <p:nvPr/>
            </p:nvSpPr>
            <p:spPr>
              <a:xfrm>
                <a:off x="2463249" y="1555084"/>
                <a:ext cx="9711716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기업에서 많이 활용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신기술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기술인력 부족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4714876" y="1428742"/>
            <a:ext cx="4127483" cy="3277395"/>
            <a:chOff x="4714876" y="1428742"/>
            <a:chExt cx="4127483" cy="3277395"/>
          </a:xfrm>
        </p:grpSpPr>
        <p:graphicFrame>
          <p:nvGraphicFramePr>
            <p:cNvPr id="81" name="차트 80"/>
            <p:cNvGraphicFramePr/>
            <p:nvPr/>
          </p:nvGraphicFramePr>
          <p:xfrm>
            <a:off x="4786314" y="1714494"/>
            <a:ext cx="3929090" cy="2928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4" name="직사각형 63"/>
            <p:cNvSpPr/>
            <p:nvPr/>
          </p:nvSpPr>
          <p:spPr>
            <a:xfrm>
              <a:off x="5357819" y="1928808"/>
              <a:ext cx="2071701" cy="64633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플랫폼 대비</a:t>
              </a:r>
              <a:endParaRPr lang="en-US" altLang="ko-KR" sz="18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빠름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72396" y="4429138"/>
              <a:ext cx="126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(Iteration, </a:t>
              </a:r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횟수</a:t>
              </a:r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14876" y="1437495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(running time, s)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68035" y="1428742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spark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6853721" y="1500180"/>
              <a:ext cx="142876" cy="1428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25500" y="1428742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타 플랫폼</a:t>
              </a: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7715272" y="1500180"/>
              <a:ext cx="142876" cy="142876"/>
            </a:xfrm>
            <a:prstGeom prst="rect">
              <a:avLst/>
            </a:prstGeom>
            <a:solidFill>
              <a:srgbClr val="9FA1A0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4599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748237"/>
            <a:chOff x="457654" y="1980431"/>
            <a:chExt cx="11521123" cy="495518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6"/>
              <a:ext cx="11521123" cy="4739164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614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파헤쳐 볼까요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092336" y="1440967"/>
            <a:ext cx="3518059" cy="1731078"/>
            <a:chOff x="5092336" y="1440967"/>
            <a:chExt cx="3518059" cy="1731078"/>
          </a:xfrm>
        </p:grpSpPr>
        <p:sp>
          <p:nvSpPr>
            <p:cNvPr id="3" name="자유형 2"/>
            <p:cNvSpPr/>
            <p:nvPr/>
          </p:nvSpPr>
          <p:spPr bwMode="auto">
            <a:xfrm>
              <a:off x="5092336" y="2713575"/>
              <a:ext cx="3518059" cy="458470"/>
            </a:xfrm>
            <a:custGeom>
              <a:avLst/>
              <a:gdLst>
                <a:gd name="connsiteX0" fmla="*/ 91440 w 3520440"/>
                <a:gd name="connsiteY0" fmla="*/ 464820 h 464820"/>
                <a:gd name="connsiteX1" fmla="*/ 3520440 w 3520440"/>
                <a:gd name="connsiteY1" fmla="*/ 0 h 464820"/>
                <a:gd name="connsiteX2" fmla="*/ 777240 w 3520440"/>
                <a:gd name="connsiteY2" fmla="*/ 0 h 464820"/>
                <a:gd name="connsiteX3" fmla="*/ 0 w 3520440"/>
                <a:gd name="connsiteY3" fmla="*/ 411480 h 464820"/>
                <a:gd name="connsiteX4" fmla="*/ 91440 w 3520440"/>
                <a:gd name="connsiteY4" fmla="*/ 464820 h 464820"/>
                <a:gd name="connsiteX0" fmla="*/ 91440 w 3518059"/>
                <a:gd name="connsiteY0" fmla="*/ 464820 h 464820"/>
                <a:gd name="connsiteX1" fmla="*/ 3518059 w 3518059"/>
                <a:gd name="connsiteY1" fmla="*/ 7144 h 464820"/>
                <a:gd name="connsiteX2" fmla="*/ 777240 w 3518059"/>
                <a:gd name="connsiteY2" fmla="*/ 0 h 464820"/>
                <a:gd name="connsiteX3" fmla="*/ 0 w 3518059"/>
                <a:gd name="connsiteY3" fmla="*/ 411480 h 464820"/>
                <a:gd name="connsiteX4" fmla="*/ 91440 w 3518059"/>
                <a:gd name="connsiteY4" fmla="*/ 464820 h 464820"/>
                <a:gd name="connsiteX0" fmla="*/ 145415 w 3518059"/>
                <a:gd name="connsiteY0" fmla="*/ 439420 h 439420"/>
                <a:gd name="connsiteX1" fmla="*/ 3518059 w 3518059"/>
                <a:gd name="connsiteY1" fmla="*/ 7144 h 439420"/>
                <a:gd name="connsiteX2" fmla="*/ 777240 w 3518059"/>
                <a:gd name="connsiteY2" fmla="*/ 0 h 439420"/>
                <a:gd name="connsiteX3" fmla="*/ 0 w 3518059"/>
                <a:gd name="connsiteY3" fmla="*/ 411480 h 439420"/>
                <a:gd name="connsiteX4" fmla="*/ 145415 w 3518059"/>
                <a:gd name="connsiteY4" fmla="*/ 439420 h 439420"/>
                <a:gd name="connsiteX0" fmla="*/ 88265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88265 w 3518059"/>
                <a:gd name="connsiteY4" fmla="*/ 455295 h 455295"/>
                <a:gd name="connsiteX0" fmla="*/ 53340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53340 w 3518059"/>
                <a:gd name="connsiteY4" fmla="*/ 455295 h 455295"/>
                <a:gd name="connsiteX0" fmla="*/ 81915 w 3518059"/>
                <a:gd name="connsiteY0" fmla="*/ 458470 h 458470"/>
                <a:gd name="connsiteX1" fmla="*/ 3518059 w 3518059"/>
                <a:gd name="connsiteY1" fmla="*/ 7144 h 458470"/>
                <a:gd name="connsiteX2" fmla="*/ 777240 w 3518059"/>
                <a:gd name="connsiteY2" fmla="*/ 0 h 458470"/>
                <a:gd name="connsiteX3" fmla="*/ 0 w 3518059"/>
                <a:gd name="connsiteY3" fmla="*/ 411480 h 458470"/>
                <a:gd name="connsiteX4" fmla="*/ 81915 w 3518059"/>
                <a:gd name="connsiteY4" fmla="*/ 458470 h 45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059" h="458470">
                  <a:moveTo>
                    <a:pt x="81915" y="458470"/>
                  </a:moveTo>
                  <a:lnTo>
                    <a:pt x="3518059" y="7144"/>
                  </a:lnTo>
                  <a:lnTo>
                    <a:pt x="777240" y="0"/>
                  </a:lnTo>
                  <a:lnTo>
                    <a:pt x="0" y="411480"/>
                  </a:lnTo>
                  <a:lnTo>
                    <a:pt x="81915" y="458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endParaRPr lang="ko-KR" altLang="en-US" sz="1000" b="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2" name="자유형 1"/>
            <p:cNvSpPr/>
            <p:nvPr/>
          </p:nvSpPr>
          <p:spPr bwMode="auto">
            <a:xfrm>
              <a:off x="5151188" y="1440967"/>
              <a:ext cx="710555" cy="1729468"/>
            </a:xfrm>
            <a:custGeom>
              <a:avLst/>
              <a:gdLst>
                <a:gd name="connsiteX0" fmla="*/ 0 w 696686"/>
                <a:gd name="connsiteY0" fmla="*/ 1284514 h 1719943"/>
                <a:gd name="connsiteX1" fmla="*/ 685800 w 696686"/>
                <a:gd name="connsiteY1" fmla="*/ 0 h 1719943"/>
                <a:gd name="connsiteX2" fmla="*/ 696686 w 696686"/>
                <a:gd name="connsiteY2" fmla="*/ 1295400 h 1719943"/>
                <a:gd name="connsiteX3" fmla="*/ 43543 w 696686"/>
                <a:gd name="connsiteY3" fmla="*/ 1719943 h 1719943"/>
                <a:gd name="connsiteX4" fmla="*/ 0 w 696686"/>
                <a:gd name="connsiteY4" fmla="*/ 1284514 h 1719943"/>
                <a:gd name="connsiteX0" fmla="*/ 0 w 708592"/>
                <a:gd name="connsiteY0" fmla="*/ 1332139 h 1719943"/>
                <a:gd name="connsiteX1" fmla="*/ 697706 w 708592"/>
                <a:gd name="connsiteY1" fmla="*/ 0 h 1719943"/>
                <a:gd name="connsiteX2" fmla="*/ 708592 w 708592"/>
                <a:gd name="connsiteY2" fmla="*/ 1295400 h 1719943"/>
                <a:gd name="connsiteX3" fmla="*/ 55449 w 708592"/>
                <a:gd name="connsiteY3" fmla="*/ 1719943 h 1719943"/>
                <a:gd name="connsiteX4" fmla="*/ 0 w 708592"/>
                <a:gd name="connsiteY4" fmla="*/ 1332139 h 1719943"/>
                <a:gd name="connsiteX0" fmla="*/ 0 w 708592"/>
                <a:gd name="connsiteY0" fmla="*/ 1332139 h 1741374"/>
                <a:gd name="connsiteX1" fmla="*/ 697706 w 708592"/>
                <a:gd name="connsiteY1" fmla="*/ 0 h 1741374"/>
                <a:gd name="connsiteX2" fmla="*/ 708592 w 708592"/>
                <a:gd name="connsiteY2" fmla="*/ 1295400 h 1741374"/>
                <a:gd name="connsiteX3" fmla="*/ 43543 w 708592"/>
                <a:gd name="connsiteY3" fmla="*/ 1741374 h 1741374"/>
                <a:gd name="connsiteX4" fmla="*/ 0 w 708592"/>
                <a:gd name="connsiteY4" fmla="*/ 1332139 h 1741374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55" h="1729468">
                  <a:moveTo>
                    <a:pt x="0" y="1320233"/>
                  </a:moveTo>
                  <a:lnTo>
                    <a:pt x="709613" y="0"/>
                  </a:lnTo>
                  <a:cubicBezTo>
                    <a:pt x="713242" y="431800"/>
                    <a:pt x="704963" y="851694"/>
                    <a:pt x="708592" y="1283494"/>
                  </a:cubicBezTo>
                  <a:lnTo>
                    <a:pt x="43543" y="1729468"/>
                  </a:lnTo>
                  <a:lnTo>
                    <a:pt x="0" y="1320233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pic>
          <p:nvPicPr>
            <p:cNvPr id="150" name="Picture 1" descr="C:\Users\user\Desktop\spark-yarn-f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68961" y="1454691"/>
              <a:ext cx="2738623" cy="1260028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522514" y="1460202"/>
            <a:ext cx="4822372" cy="2857520"/>
            <a:chOff x="522514" y="1460202"/>
            <a:chExt cx="4822372" cy="2857520"/>
          </a:xfrm>
        </p:grpSpPr>
        <p:sp>
          <p:nvSpPr>
            <p:cNvPr id="151" name="TextBox 150"/>
            <p:cNvSpPr txBox="1"/>
            <p:nvPr/>
          </p:nvSpPr>
          <p:spPr>
            <a:xfrm>
              <a:off x="600470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00470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ML Lib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791103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SQL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172370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GraphX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981736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Streaming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91103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981736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172370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00470" y="2746086"/>
              <a:ext cx="4643470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Core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00469" y="3317590"/>
              <a:ext cx="2262203" cy="42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YARN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981736" y="3317590"/>
              <a:ext cx="2262204" cy="42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scheduler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197150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RDBMS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00469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Local / S3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803940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522514" y="2674648"/>
              <a:ext cx="4822372" cy="571504"/>
            </a:xfrm>
            <a:prstGeom prst="roundRect">
              <a:avLst/>
            </a:prstGeom>
            <a:noFill/>
            <a:ln>
              <a:solidFill>
                <a:srgbClr val="0B6C9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0730" y="3649744"/>
            <a:ext cx="3193374" cy="656597"/>
            <a:chOff x="1030215" y="5406536"/>
            <a:chExt cx="7090348" cy="516105"/>
          </a:xfrm>
        </p:grpSpPr>
        <p:grpSp>
          <p:nvGrpSpPr>
            <p:cNvPr id="171" name="그룹 17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2" name="직사각형 171"/>
            <p:cNvSpPr/>
            <p:nvPr/>
          </p:nvSpPr>
          <p:spPr>
            <a:xfrm>
              <a:off x="2457311" y="5506345"/>
              <a:ext cx="4236157" cy="387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작업을 동시 수행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메모리 기반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6365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활용법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31" name="그룹 9"/>
          <p:cNvGrpSpPr>
            <a:grpSpLocks/>
          </p:cNvGrpSpPr>
          <p:nvPr/>
        </p:nvGrpSpPr>
        <p:grpSpPr bwMode="auto">
          <a:xfrm>
            <a:off x="304478" y="773720"/>
            <a:ext cx="8541138" cy="3925279"/>
            <a:chOff x="457654" y="1980431"/>
            <a:chExt cx="11521123" cy="518924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57654" y="2196455"/>
              <a:ext cx="11521123" cy="4973216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911746" y="2055249"/>
              <a:ext cx="36118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직접 활용해 볼까요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70068" y="1275606"/>
            <a:ext cx="4572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작업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SQL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가능 </a:t>
            </a:r>
            <a:endParaRPr lang="en-US" altLang="ko-KR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Filter, Map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활용</a:t>
            </a:r>
            <a:endParaRPr lang="en-US" altLang="ko-KR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13550"/>
              </p:ext>
            </p:extLst>
          </p:nvPr>
        </p:nvGraphicFramePr>
        <p:xfrm>
          <a:off x="5007658" y="1308358"/>
          <a:ext cx="327585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discount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254884" y="2401954"/>
            <a:ext cx="2629396" cy="2195446"/>
            <a:chOff x="3254884" y="2401954"/>
            <a:chExt cx="2629396" cy="2195446"/>
          </a:xfrm>
        </p:grpSpPr>
        <p:sp>
          <p:nvSpPr>
            <p:cNvPr id="56" name="AutoShape 14"/>
            <p:cNvSpPr>
              <a:spLocks noChangeArrowheads="1"/>
            </p:cNvSpPr>
            <p:nvPr/>
          </p:nvSpPr>
          <p:spPr bwMode="auto">
            <a:xfrm>
              <a:off x="3254884" y="2627446"/>
              <a:ext cx="2619441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pPr marL="104775" indent="-104775" algn="ctr" latinLnBrk="0">
                <a:spcBef>
                  <a:spcPct val="20000"/>
                </a:spcBef>
                <a:buClr>
                  <a:srgbClr val="EEECE1"/>
                </a:buClr>
                <a:buFont typeface="Wingdings" pitchFamily="2" charset="2"/>
                <a:buBlip>
                  <a:blip r:embed="rId4"/>
                </a:buBlip>
                <a:tabLst>
                  <a:tab pos="1438275" algn="l"/>
                </a:tabLst>
              </a:pPr>
              <a:endParaRPr lang="en-US" altLang="ko-KR" sz="800" i="1" dirty="0">
                <a:solidFill>
                  <a:srgbClr val="333333"/>
                </a:solidFill>
                <a:latin typeface="나눔바른고딕" panose="02020603020101020101" pitchFamily="18" charset="-127"/>
                <a:ea typeface="나눔바른고딕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57" name="양쪽 모서리가 둥근 사각형 3"/>
            <p:cNvSpPr/>
            <p:nvPr/>
          </p:nvSpPr>
          <p:spPr>
            <a:xfrm>
              <a:off x="3263350" y="2401954"/>
              <a:ext cx="2620930" cy="234444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accent5">
                  <a:lumMod val="50000"/>
                </a:schemeClr>
              </a:fgClr>
              <a:bgClr>
                <a:schemeClr val="accent5">
                  <a:lumMod val="75000"/>
                </a:schemeClr>
              </a:bgClr>
            </a:pattFill>
            <a:ln w="1270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latin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  <a:sym typeface="Monotype Sorts"/>
                </a:rPr>
                <a:t>데이터 정제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172" y="2689161"/>
              <a:ext cx="2344387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/*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유효 데이터 필터링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*/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 Price – Discount &gt; 0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filterDF = df.rdd.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filter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(x=&gt;{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 = x.getDouble(priceCN)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 = x.getDouble(disCN)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pri &gt; dis 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})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034557" y="2402589"/>
            <a:ext cx="2631013" cy="2194811"/>
            <a:chOff x="6034557" y="2402589"/>
            <a:chExt cx="2631013" cy="2194811"/>
          </a:xfrm>
        </p:grpSpPr>
        <p:sp>
          <p:nvSpPr>
            <p:cNvPr id="58" name="양쪽 모서리가 둥근 사각형 8"/>
            <p:cNvSpPr/>
            <p:nvPr/>
          </p:nvSpPr>
          <p:spPr>
            <a:xfrm>
              <a:off x="6043258" y="2402589"/>
              <a:ext cx="2622312" cy="232075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accent4">
                  <a:lumMod val="50000"/>
                </a:schemeClr>
              </a:fgClr>
              <a:bgClr>
                <a:schemeClr val="accent4">
                  <a:lumMod val="75000"/>
                </a:schemeClr>
              </a:bgClr>
            </a:pattFill>
            <a:ln w="1270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latin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</a:pPr>
              <a:r>
                <a:rPr lang="ko-KR" altLang="en-US">
                  <a:solidFill>
                    <a:schemeClr val="bg1"/>
                  </a:solidFill>
                  <a:latin typeface="나눔바른고딕" charset="-127"/>
                  <a:ea typeface="나눔바른고딕" charset="-127"/>
                  <a:sym typeface="Monotype Sorts"/>
                </a:rPr>
                <a:t>데이터 분석</a:t>
              </a:r>
              <a:endParaRPr lang="ko-KR" altLang="en-US" dirty="0">
                <a:solidFill>
                  <a:schemeClr val="bg1"/>
                </a:solidFill>
                <a:latin typeface="나눔바른고딕" charset="-127"/>
                <a:ea typeface="나눔바른고딕" charset="-127"/>
                <a:sym typeface="Monotype Sorts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6034557" y="2627446"/>
              <a:ext cx="2621280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pPr marL="104775" indent="-104775" algn="ctr" latinLnBrk="0">
                <a:spcBef>
                  <a:spcPct val="20000"/>
                </a:spcBef>
                <a:buClr>
                  <a:srgbClr val="EEECE1"/>
                </a:buClr>
                <a:buFont typeface="Wingdings" pitchFamily="2" charset="2"/>
                <a:buBlip>
                  <a:blip r:embed="rId4"/>
                </a:buBlip>
                <a:tabLst>
                  <a:tab pos="1438275" algn="l"/>
                </a:tabLst>
              </a:pPr>
              <a:endParaRPr lang="en-US" altLang="ko-KR" sz="800" i="1" dirty="0">
                <a:solidFill>
                  <a:srgbClr val="333333"/>
                </a:solidFill>
                <a:latin typeface="나눔바른고딕" panose="02020603020101020101" pitchFamily="18" charset="-127"/>
                <a:ea typeface="나눔바른고딕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4189" y="2689161"/>
              <a:ext cx="2328251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/*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프로모션 비율 산출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*/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 Rate = Discount/Price * 100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resultMap = filterDF.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(x=&gt;{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model = x.getString(modelCN)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 = x.getDouble(priceCN)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 = x.getDouble(disCN)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rate = dis/pri * 100</a:t>
              </a: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( model, pri, dis, rate)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})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3558" y="2403112"/>
            <a:ext cx="2652926" cy="2194288"/>
            <a:chOff x="483558" y="2403112"/>
            <a:chExt cx="2652926" cy="2194288"/>
          </a:xfrm>
        </p:grpSpPr>
        <p:sp>
          <p:nvSpPr>
            <p:cNvPr id="54" name="AutoShape 14"/>
            <p:cNvSpPr>
              <a:spLocks noChangeArrowheads="1"/>
            </p:cNvSpPr>
            <p:nvPr/>
          </p:nvSpPr>
          <p:spPr bwMode="auto">
            <a:xfrm>
              <a:off x="483558" y="2627446"/>
              <a:ext cx="2621280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양쪽 모서리가 둥근 사각형 54"/>
            <p:cNvSpPr/>
            <p:nvPr/>
          </p:nvSpPr>
          <p:spPr>
            <a:xfrm>
              <a:off x="490753" y="2403112"/>
              <a:ext cx="2625326" cy="230132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635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lIns="0" tIns="36000" rIns="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Monotype Sorts"/>
                </a:rPr>
                <a:t>데이터 로딩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9480" y="2689161"/>
              <a:ext cx="2637004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//////////  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로딩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인덱싱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///////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df = SqlContext.</a:t>
              </a: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sql(”select * from sample_data”)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df_index =df.columns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modelCN = df_index.indexOf(“Model”)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priceCN = df_index.indexOf(“Price”)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disCN = df_index.indexOf(“Discount”) 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9791" y="1341581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940152" y="1892611"/>
            <a:ext cx="2985166" cy="11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942750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빅 데이터 분석 플랫폼은 데이터를 빠르게 분석하여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적시에 정보를 제공한다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861982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성능이 좋은 빅 데이터 분석 플랫폼으로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처리속도가 빠르다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8687329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구조 내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 core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고속 인메모리 분산처리가 수행된다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845105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활용법 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로딩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-&gt; SQL,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정제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 Filter 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 Map)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pic>
        <p:nvPicPr>
          <p:cNvPr id="2050" name="Picture 2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82" t="36132" r="49112" b="12366"/>
          <a:stretch>
            <a:fillRect/>
          </a:stretch>
        </p:blipFill>
        <p:spPr bwMode="auto">
          <a:xfrm>
            <a:off x="8008320" y="3052260"/>
            <a:ext cx="906352" cy="66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9353" y="319203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</a:t>
            </a:r>
          </a:p>
          <a:p>
            <a:pPr algn="r"/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설치안내 사이트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6767" y="1798525"/>
            <a:ext cx="548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 시간 이후에는 직접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개발환경을 설정하겠습니다</a:t>
            </a:r>
            <a:r>
              <a:rPr lang="en-US" altLang="ko-KR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933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절차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304939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(1.8.0)</a:t>
              </a: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4875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(2.11.8)</a:t>
              </a:r>
              <a:endParaRPr lang="ko-KR" altLang="en-US" b="1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97"/>
          <p:cNvGrpSpPr/>
          <p:nvPr/>
        </p:nvGrpSpPr>
        <p:grpSpPr>
          <a:xfrm>
            <a:off x="640686" y="2462387"/>
            <a:ext cx="4075330" cy="409746"/>
            <a:chOff x="1041764" y="3230975"/>
            <a:chExt cx="11978551" cy="690514"/>
          </a:xfrm>
        </p:grpSpPr>
        <p:sp>
          <p:nvSpPr>
            <p:cNvPr id="114" name="직사각형 113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5" name="그룹 99"/>
            <p:cNvGrpSpPr/>
            <p:nvPr/>
          </p:nvGrpSpPr>
          <p:grpSpPr>
            <a:xfrm>
              <a:off x="1041764" y="3230975"/>
              <a:ext cx="1334605" cy="690514"/>
              <a:chOff x="970333" y="6000903"/>
              <a:chExt cx="1334605" cy="512171"/>
            </a:xfrm>
          </p:grpSpPr>
          <p:grpSp>
            <p:nvGrpSpPr>
              <p:cNvPr id="1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19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 bwMode="auto">
              <a:xfrm>
                <a:off x="970333" y="6094994"/>
                <a:ext cx="1334605" cy="32398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6-3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463249" y="3331568"/>
              <a:ext cx="33179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(2.0.2)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106"/>
          <p:cNvGrpSpPr/>
          <p:nvPr/>
        </p:nvGrpSpPr>
        <p:grpSpPr>
          <a:xfrm>
            <a:off x="643212" y="2988530"/>
            <a:ext cx="4072804" cy="409606"/>
            <a:chOff x="1049187" y="4115185"/>
            <a:chExt cx="11971129" cy="690279"/>
          </a:xfrm>
        </p:grpSpPr>
        <p:sp>
          <p:nvSpPr>
            <p:cNvPr id="106" name="직사각형 105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7" name="그룹 108"/>
            <p:cNvGrpSpPr/>
            <p:nvPr/>
          </p:nvGrpSpPr>
          <p:grpSpPr>
            <a:xfrm>
              <a:off x="1049187" y="4115185"/>
              <a:ext cx="1327182" cy="690279"/>
              <a:chOff x="977756" y="5443670"/>
              <a:chExt cx="1327182" cy="511997"/>
            </a:xfrm>
          </p:grpSpPr>
          <p:grpSp>
            <p:nvGrpSpPr>
              <p:cNvPr id="109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1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 bwMode="auto">
              <a:xfrm>
                <a:off x="1012698" y="5537670"/>
                <a:ext cx="1292240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6-4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2463247" y="4235134"/>
              <a:ext cx="18479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" name="그룹 115"/>
          <p:cNvGrpSpPr/>
          <p:nvPr/>
        </p:nvGrpSpPr>
        <p:grpSpPr>
          <a:xfrm>
            <a:off x="640686" y="3507854"/>
            <a:ext cx="4075330" cy="409746"/>
            <a:chOff x="1041764" y="4996274"/>
            <a:chExt cx="11978551" cy="690514"/>
          </a:xfrm>
        </p:grpSpPr>
        <p:sp>
          <p:nvSpPr>
            <p:cNvPr id="98" name="직사각형 97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9" name="그룹 117"/>
            <p:cNvGrpSpPr/>
            <p:nvPr/>
          </p:nvGrpSpPr>
          <p:grpSpPr>
            <a:xfrm>
              <a:off x="1041764" y="4996274"/>
              <a:ext cx="1334605" cy="690514"/>
              <a:chOff x="970333" y="6000903"/>
              <a:chExt cx="1334605" cy="512171"/>
            </a:xfrm>
          </p:grpSpPr>
          <p:grpSp>
            <p:nvGrpSpPr>
              <p:cNvPr id="101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3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970333" y="6094996"/>
                <a:ext cx="1334605" cy="32398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6-5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0" name="직사각형 99"/>
            <p:cNvSpPr/>
            <p:nvPr/>
          </p:nvSpPr>
          <p:spPr>
            <a:xfrm>
              <a:off x="2463249" y="5096872"/>
              <a:ext cx="518850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PostgreSQL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(9.4.4-3)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8" name="그림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816006"/>
            <a:ext cx="1840867" cy="979184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3016662"/>
            <a:ext cx="1356208" cy="1332373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DD9C5CB-A5E1-49CA-961B-7E4CD3612EF5}"/>
              </a:ext>
            </a:extLst>
          </p:cNvPr>
          <p:cNvGrpSpPr/>
          <p:nvPr/>
        </p:nvGrpSpPr>
        <p:grpSpPr>
          <a:xfrm>
            <a:off x="3563888" y="1426510"/>
            <a:ext cx="2418632" cy="2513392"/>
            <a:chOff x="3563888" y="1426510"/>
            <a:chExt cx="2418632" cy="251339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433901-93A1-403E-A8A3-3D32CB1BC2E1}"/>
                </a:ext>
              </a:extLst>
            </p:cNvPr>
            <p:cNvSpPr txBox="1"/>
            <p:nvPr/>
          </p:nvSpPr>
          <p:spPr>
            <a:xfrm>
              <a:off x="3563888" y="1426510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구동환경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(JVM)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9ECC90-A130-404D-B5AA-711683EAE773}"/>
                </a:ext>
              </a:extLst>
            </p:cNvPr>
            <p:cNvSpPr txBox="1"/>
            <p:nvPr/>
          </p:nvSpPr>
          <p:spPr>
            <a:xfrm>
              <a:off x="3563888" y="1923678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언어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F42423F-255D-4FF6-8930-E22EDAA70AD6}"/>
                </a:ext>
              </a:extLst>
            </p:cNvPr>
            <p:cNvSpPr txBox="1"/>
            <p:nvPr/>
          </p:nvSpPr>
          <p:spPr>
            <a:xfrm>
              <a:off x="3563888" y="2427734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프레임워크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DC0CB0-249C-4B9B-8DDD-CC2EE5B8343F}"/>
                </a:ext>
              </a:extLst>
            </p:cNvPr>
            <p:cNvSpPr txBox="1"/>
            <p:nvPr/>
          </p:nvSpPr>
          <p:spPr>
            <a:xfrm>
              <a:off x="3563888" y="3511274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저장소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선택사항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C6AEB16-832C-4819-A983-1EE13828F3ED}"/>
                </a:ext>
              </a:extLst>
            </p:cNvPr>
            <p:cNvSpPr txBox="1"/>
            <p:nvPr/>
          </p:nvSpPr>
          <p:spPr>
            <a:xfrm>
              <a:off x="3563888" y="2931790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통합 개발환경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1E22E2-4B73-4E2E-9A0B-69A67578E0E9}"/>
              </a:ext>
            </a:extLst>
          </p:cNvPr>
          <p:cNvSpPr/>
          <p:nvPr/>
        </p:nvSpPr>
        <p:spPr>
          <a:xfrm>
            <a:off x="655100" y="409586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JVM: Java virtual machine</a:t>
            </a:r>
          </a:p>
          <a:p>
            <a:r>
              <a:rPr lang="ko-KR" altLang="en-US" sz="1000" dirty="0"/>
              <a:t>플랫폼</a:t>
            </a:r>
            <a:r>
              <a:rPr lang="en-US" altLang="ko-KR" sz="1000" dirty="0"/>
              <a:t>: </a:t>
            </a:r>
            <a:r>
              <a:rPr lang="ko-KR" altLang="en-US" sz="1000" dirty="0"/>
              <a:t>소프트웨어가 실행되는 환경과 설정</a:t>
            </a:r>
            <a:endParaRPr lang="en-US" altLang="ko-KR" sz="1000" dirty="0"/>
          </a:p>
          <a:p>
            <a:r>
              <a:rPr lang="ko-KR" altLang="en-US" sz="1000" dirty="0"/>
              <a:t>프레임워크</a:t>
            </a:r>
            <a:r>
              <a:rPr lang="en-US" altLang="ko-KR" sz="1000" dirty="0"/>
              <a:t>:</a:t>
            </a:r>
            <a:r>
              <a:rPr lang="ko-KR" altLang="en-US" sz="1000" dirty="0"/>
              <a:t> 소프트웨어가 개발될 수 있는 뼈대</a:t>
            </a:r>
          </a:p>
        </p:txBody>
      </p:sp>
    </p:spTree>
    <p:extLst>
      <p:ext uri="{BB962C8B-B14F-4D97-AF65-F5344CB8AC3E}">
        <p14:creationId xmlns:p14="http://schemas.microsoft.com/office/powerpoint/2010/main" val="8705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6-1. JAVA</a:t>
            </a:r>
          </a:p>
        </p:txBody>
      </p:sp>
      <p:grpSp>
        <p:nvGrpSpPr>
          <p:cNvPr id="65" name="그룹 9"/>
          <p:cNvGrpSpPr>
            <a:grpSpLocks/>
          </p:cNvGrpSpPr>
          <p:nvPr/>
        </p:nvGrpSpPr>
        <p:grpSpPr bwMode="auto">
          <a:xfrm>
            <a:off x="301431" y="888990"/>
            <a:ext cx="8541138" cy="3987251"/>
            <a:chOff x="457654" y="1980431"/>
            <a:chExt cx="11521123" cy="5271167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911746" y="2055249"/>
              <a:ext cx="13933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http://www.oracle.com/technetwork/java/javase/downloads/jdk8-downloads-2133151.html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/>
          <a:srcRect l="31166" t="53219" r="32074" b="11218"/>
          <a:stretch/>
        </p:blipFill>
        <p:spPr>
          <a:xfrm>
            <a:off x="483369" y="2250811"/>
            <a:ext cx="2576463" cy="16009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JDK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9" y="2237322"/>
            <a:ext cx="2576463" cy="68727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249" y="3159820"/>
            <a:ext cx="2576463" cy="68727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 버전 확인 후 다운로드 후 설치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08569" y="3604895"/>
            <a:ext cx="2479256" cy="2468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 변수 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JAVA_HOME→  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\Java\jdk1.8.0_151</a:t>
            </a:r>
            <a:b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Path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뒤에 추가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;%JAVA_HOME%\bin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–version</a:t>
            </a:r>
            <a:endParaRPr lang="pt-BR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744004-EC1E-4364-8D87-703236DDCA50}"/>
              </a:ext>
            </a:extLst>
          </p:cNvPr>
          <p:cNvSpPr txBox="1"/>
          <p:nvPr/>
        </p:nvSpPr>
        <p:spPr>
          <a:xfrm>
            <a:off x="3260480" y="989457"/>
            <a:ext cx="316835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!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사용자 변수와 시스템 변수 헷갈리지 말기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!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C03F68-6AEE-4A8C-85F0-1B3C908F6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51" y="2229475"/>
            <a:ext cx="2576463" cy="7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6-2. Scala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2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Scala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후 설치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시스템변수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설정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Scala_HOME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\scala\bin</a:t>
            </a:r>
            <a:b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Path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뒤에 추가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;%SCALA_HOME%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–version</a:t>
            </a:r>
            <a:endParaRPr lang="pt-BR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/>
              <a:t>https://scala-lang.org/download/2.11.8.html</a:t>
            </a:r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62" y="2240385"/>
            <a:ext cx="2584050" cy="66834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411" y="3177398"/>
            <a:ext cx="2589301" cy="669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ADEC7D-851C-44D8-9DC5-3956279B8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727" y="2248671"/>
            <a:ext cx="2593873" cy="722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F7F8A5-2540-4083-9B4A-03825E216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09" y="2215680"/>
            <a:ext cx="2753122" cy="136984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 bwMode="auto">
          <a:xfrm>
            <a:off x="389094" y="2486373"/>
            <a:ext cx="2670738" cy="2468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6-3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Spark (2.0.2)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Spark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7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 2.0.2 &amp; Pre-built 2.6 &amp; Download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</a:t>
            </a:r>
            <a:r>
              <a:rPr lang="ko-KR" altLang="en-US" sz="7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폴더이름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(c:\spark)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(winutils.exe) 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복사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d:/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winutils/bin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</a:t>
            </a:r>
            <a:r>
              <a:rPr lang="ko-KR" altLang="en-US" sz="7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폴더생성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d:/tmp/hive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시스템변수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설정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SPARK_HOME→ 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\spark\bin</a:t>
            </a:r>
            <a:b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HADOOP_HOME </a:t>
            </a:r>
            <a:r>
              <a:rPr lang="en-US" altLang="ko-KR" sz="8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pt-BR" altLang="ko-KR" sz="8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d:\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winutils</a:t>
            </a:r>
            <a:b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Path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    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;%SPARK_HOME%;%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HADOOP_HOME%\bin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winutils.exe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chmod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777 d:/tmp/hive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폴더이동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c:/spark/bin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spark-shell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https://spark.apache.org/downloads.html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rcRect l="7475" t="10365" r="31100" b="33853"/>
          <a:stretch/>
        </p:blipFill>
        <p:spPr>
          <a:xfrm>
            <a:off x="493701" y="2240482"/>
            <a:ext cx="2566131" cy="160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직사각형 49"/>
          <p:cNvSpPr/>
          <p:nvPr/>
        </p:nvSpPr>
        <p:spPr bwMode="auto">
          <a:xfrm>
            <a:off x="531972" y="3128962"/>
            <a:ext cx="2479256" cy="3068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8" y="2242201"/>
            <a:ext cx="2576464" cy="52427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249" y="3363837"/>
            <a:ext cx="2576464" cy="50332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821" y="2812668"/>
            <a:ext cx="2592891" cy="4791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BF3789-A50C-4332-9388-EF9CA81E2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253" y="2271743"/>
            <a:ext cx="2576462" cy="5242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F2B658-81B3-4F7F-A029-AEC2C5101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9470" y="2883389"/>
            <a:ext cx="2566130" cy="10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6-3. Spark (2.0.2)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3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5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911746" y="2055249"/>
              <a:ext cx="312317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연계 라이브러리 설치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851920" y="1982799"/>
            <a:ext cx="15167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설치환경 구성 및 소개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라이브러리 다운로드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→ Click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ojdbc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Click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드라이버 다운로드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(DB connection drivers)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2) 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c:/spark/jars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c:\spark/bin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spark-shell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6544" y="1270665"/>
            <a:ext cx="8091346" cy="4747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hlinkClick r:id="rId4"/>
              </a:rPr>
              <a:t>https://jdbc.postgresql.org/download.html</a:t>
            </a:r>
            <a:endParaRPr lang="en-US" altLang="ko-KR"/>
          </a:p>
          <a:p>
            <a:r>
              <a:rPr lang="en-US" altLang="ko-KR">
                <a:hlinkClick r:id="rId5"/>
              </a:rPr>
              <a:t>http://www.oracle.com/technetwork/database/features/jdbc/jdbc-drivers-12c-download-1958347.html</a:t>
            </a:r>
            <a:endParaRPr lang="en-US" altLang="ko-KR"/>
          </a:p>
          <a:p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l="23982" t="42102" r="24905" b="34555"/>
          <a:stretch/>
        </p:blipFill>
        <p:spPr>
          <a:xfrm>
            <a:off x="483369" y="2239414"/>
            <a:ext cx="2576464" cy="632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 bwMode="auto">
          <a:xfrm>
            <a:off x="492543" y="2748169"/>
            <a:ext cx="1127129" cy="12358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20843" t="10356" r="25155" b="34917"/>
          <a:stretch/>
        </p:blipFill>
        <p:spPr>
          <a:xfrm>
            <a:off x="483369" y="2936096"/>
            <a:ext cx="2576464" cy="925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BA8013-9847-4ED4-A1D3-F42CE064E30B}"/>
              </a:ext>
            </a:extLst>
          </p:cNvPr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로그 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A5AF3F-E507-41A2-8EFC-52FEB45D83CB}"/>
              </a:ext>
            </a:extLst>
          </p:cNvPr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C:\/Spark/Conf/log4j.properties.template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rootCategory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→ WARN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파일이름변경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log4j.properties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CD52CED-11AC-4DF3-994C-896BD0A9B6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78" t="33901" r="26437" b="9842"/>
          <a:stretch/>
        </p:blipFill>
        <p:spPr>
          <a:xfrm>
            <a:off x="3229248" y="2233477"/>
            <a:ext cx="2544535" cy="162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04445A-EE1C-47C1-85E3-AE82D6929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586" y="2225644"/>
            <a:ext cx="2566130" cy="10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5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45704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hlinkClick r:id="rId4"/>
                </a:rPr>
                <a:t>https://www.jetbrains.com/idea/</a:t>
              </a:r>
              <a:endParaRPr lang="en-US" altLang="ko-KR" sz="160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9522" b="4005"/>
          <a:stretch/>
        </p:blipFill>
        <p:spPr>
          <a:xfrm>
            <a:off x="429198" y="1498673"/>
            <a:ext cx="1790603" cy="1289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23" y="1464150"/>
            <a:ext cx="1648976" cy="1358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36" y="1489820"/>
            <a:ext cx="1656184" cy="1380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57" y="1464150"/>
            <a:ext cx="1764068" cy="1449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5" y="3118291"/>
            <a:ext cx="1708468" cy="140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23" y="3118291"/>
            <a:ext cx="1697119" cy="1380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6" y="3118291"/>
            <a:ext cx="1672877" cy="1380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59" y="3101170"/>
            <a:ext cx="1689740" cy="637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 bwMode="auto">
          <a:xfrm>
            <a:off x="6312335" y="1851670"/>
            <a:ext cx="1139985" cy="88294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048F5A-2C33-43D7-9EEC-B4774CCFC3B2}"/>
              </a:ext>
            </a:extLst>
          </p:cNvPr>
          <p:cNvSpPr/>
          <p:nvPr/>
        </p:nvSpPr>
        <p:spPr bwMode="auto">
          <a:xfrm>
            <a:off x="4923954" y="3699457"/>
            <a:ext cx="1139985" cy="16843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9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r>
                <a:rPr lang="en-US" altLang="ko-KR" sz="1800" kern="0" spc="-68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1</a:t>
              </a:r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977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9" y="1923678"/>
            <a:ext cx="1800000" cy="679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28" y="1923678"/>
            <a:ext cx="1800000" cy="154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67" y="1923678"/>
            <a:ext cx="1800000" cy="1441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7" y="1923678"/>
            <a:ext cx="1800000" cy="1533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14749" y="36343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기본설정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755" y="3634317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UI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테마 설정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60285" y="363431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기본 플러그인 설정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5025" y="3634317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특수 플러그인 설정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(* Scala install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수행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444207" y="2161386"/>
            <a:ext cx="648074" cy="60235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738517" y="3291830"/>
            <a:ext cx="505690" cy="16552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2142800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85070" y="3266869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07504" y="32263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871858" y="4986421"/>
            <a:ext cx="2542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0229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9622"/>
            <a:ext cx="4519018" cy="330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말풍선: 모서리가 둥근 사각형 3"/>
          <p:cNvSpPr/>
          <p:nvPr/>
        </p:nvSpPr>
        <p:spPr bwMode="auto">
          <a:xfrm>
            <a:off x="5076056" y="1882677"/>
            <a:ext cx="2880320" cy="401041"/>
          </a:xfrm>
          <a:prstGeom prst="wedgeRoundRectCallout">
            <a:avLst>
              <a:gd name="adj1" fmla="val -54314"/>
              <a:gd name="adj2" fmla="val 237971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Create new Project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90949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72354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48300"/>
            <a:ext cx="2468475" cy="310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882636" y="455312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Scala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설정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766963" y="2110733"/>
            <a:ext cx="1513667" cy="7739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7072" y="2788831"/>
            <a:ext cx="208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/>
              <a:t>net.alchim31.maven</a:t>
            </a:r>
          </a:p>
          <a:p>
            <a:r>
              <a:rPr lang="en-US" altLang="ko-KR" b="0" dirty="0" err="1"/>
              <a:t>scala</a:t>
            </a:r>
            <a:r>
              <a:rPr lang="en-US" altLang="ko-KR" b="0" dirty="0"/>
              <a:t>-archetype-simple</a:t>
            </a:r>
          </a:p>
          <a:p>
            <a:r>
              <a:rPr lang="en-US" altLang="ko-KR" b="0" dirty="0"/>
              <a:t>1.6</a:t>
            </a:r>
            <a:endParaRPr lang="ko-KR" altLang="en-US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1766963" y="1801775"/>
            <a:ext cx="1745120" cy="15015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8907" y="2046714"/>
            <a:ext cx="168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체크버튼 활성화 후</a:t>
            </a:r>
            <a:endParaRPr lang="en-US" altLang="ko-KR" b="0"/>
          </a:p>
          <a:p>
            <a:r>
              <a:rPr lang="en-US" altLang="ko-KR" b="0"/>
              <a:t>“Add Archetype” </a:t>
            </a:r>
            <a:r>
              <a:rPr lang="ko-KR" altLang="en-US" b="0"/>
              <a:t>버튼</a:t>
            </a:r>
            <a:endParaRPr lang="en-US" altLang="ko-KR" b="0"/>
          </a:p>
          <a:p>
            <a:r>
              <a:rPr lang="ko-KR" altLang="en-US" b="0"/>
              <a:t>클릭</a:t>
            </a:r>
            <a:endParaRPr lang="en-US" altLang="ko-KR" b="0"/>
          </a:p>
        </p:txBody>
      </p:sp>
      <p:sp>
        <p:nvSpPr>
          <p:cNvPr id="29" name="직사각형 28"/>
          <p:cNvSpPr/>
          <p:nvPr/>
        </p:nvSpPr>
        <p:spPr bwMode="auto">
          <a:xfrm>
            <a:off x="2354080" y="4386013"/>
            <a:ext cx="384784" cy="16711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529" y="1725813"/>
            <a:ext cx="2151853" cy="243822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 flipV="1">
            <a:off x="1766963" y="1551772"/>
            <a:ext cx="1745120" cy="20177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8907" y="1500021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“New” </a:t>
            </a:r>
            <a:r>
              <a:rPr lang="ko-KR" altLang="en-US" b="0" dirty="0"/>
              <a:t>버튼 </a:t>
            </a:r>
            <a:r>
              <a:rPr lang="ko-KR" altLang="en-US" b="0" dirty="0" err="1"/>
              <a:t>클릭후</a:t>
            </a:r>
            <a:endParaRPr lang="en-US" altLang="ko-KR" b="0" dirty="0"/>
          </a:p>
          <a:p>
            <a:r>
              <a:rPr lang="en-US" altLang="ko-KR" b="0" dirty="0"/>
              <a:t>JAVA JDK </a:t>
            </a:r>
            <a:r>
              <a:rPr lang="ko-KR" altLang="en-US" b="0" dirty="0" err="1"/>
              <a:t>설치폴더</a:t>
            </a:r>
            <a:r>
              <a:rPr lang="ko-KR" altLang="en-US" b="0" dirty="0"/>
              <a:t> 선택</a:t>
            </a:r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33" name="자유형 32"/>
          <p:cNvSpPr/>
          <p:nvPr/>
        </p:nvSpPr>
        <p:spPr bwMode="auto">
          <a:xfrm rot="5400000">
            <a:off x="5129152" y="1634390"/>
            <a:ext cx="757987" cy="592752"/>
          </a:xfrm>
          <a:custGeom>
            <a:avLst/>
            <a:gdLst>
              <a:gd name="connsiteX0" fmla="*/ 91440 w 3520440"/>
              <a:gd name="connsiteY0" fmla="*/ 464820 h 464820"/>
              <a:gd name="connsiteX1" fmla="*/ 3520440 w 3520440"/>
              <a:gd name="connsiteY1" fmla="*/ 0 h 464820"/>
              <a:gd name="connsiteX2" fmla="*/ 777240 w 3520440"/>
              <a:gd name="connsiteY2" fmla="*/ 0 h 464820"/>
              <a:gd name="connsiteX3" fmla="*/ 0 w 3520440"/>
              <a:gd name="connsiteY3" fmla="*/ 411480 h 464820"/>
              <a:gd name="connsiteX4" fmla="*/ 91440 w 3520440"/>
              <a:gd name="connsiteY4" fmla="*/ 464820 h 464820"/>
              <a:gd name="connsiteX0" fmla="*/ 91440 w 3518059"/>
              <a:gd name="connsiteY0" fmla="*/ 464820 h 464820"/>
              <a:gd name="connsiteX1" fmla="*/ 3518059 w 3518059"/>
              <a:gd name="connsiteY1" fmla="*/ 7144 h 464820"/>
              <a:gd name="connsiteX2" fmla="*/ 777240 w 3518059"/>
              <a:gd name="connsiteY2" fmla="*/ 0 h 464820"/>
              <a:gd name="connsiteX3" fmla="*/ 0 w 3518059"/>
              <a:gd name="connsiteY3" fmla="*/ 411480 h 464820"/>
              <a:gd name="connsiteX4" fmla="*/ 91440 w 3518059"/>
              <a:gd name="connsiteY4" fmla="*/ 464820 h 464820"/>
              <a:gd name="connsiteX0" fmla="*/ 145415 w 3518059"/>
              <a:gd name="connsiteY0" fmla="*/ 439420 h 439420"/>
              <a:gd name="connsiteX1" fmla="*/ 3518059 w 3518059"/>
              <a:gd name="connsiteY1" fmla="*/ 7144 h 439420"/>
              <a:gd name="connsiteX2" fmla="*/ 777240 w 3518059"/>
              <a:gd name="connsiteY2" fmla="*/ 0 h 439420"/>
              <a:gd name="connsiteX3" fmla="*/ 0 w 3518059"/>
              <a:gd name="connsiteY3" fmla="*/ 411480 h 439420"/>
              <a:gd name="connsiteX4" fmla="*/ 145415 w 3518059"/>
              <a:gd name="connsiteY4" fmla="*/ 439420 h 439420"/>
              <a:gd name="connsiteX0" fmla="*/ 88265 w 3518059"/>
              <a:gd name="connsiteY0" fmla="*/ 455295 h 455295"/>
              <a:gd name="connsiteX1" fmla="*/ 3518059 w 3518059"/>
              <a:gd name="connsiteY1" fmla="*/ 7144 h 455295"/>
              <a:gd name="connsiteX2" fmla="*/ 777240 w 3518059"/>
              <a:gd name="connsiteY2" fmla="*/ 0 h 455295"/>
              <a:gd name="connsiteX3" fmla="*/ 0 w 3518059"/>
              <a:gd name="connsiteY3" fmla="*/ 411480 h 455295"/>
              <a:gd name="connsiteX4" fmla="*/ 88265 w 3518059"/>
              <a:gd name="connsiteY4" fmla="*/ 455295 h 455295"/>
              <a:gd name="connsiteX0" fmla="*/ 53340 w 3518059"/>
              <a:gd name="connsiteY0" fmla="*/ 455295 h 455295"/>
              <a:gd name="connsiteX1" fmla="*/ 3518059 w 3518059"/>
              <a:gd name="connsiteY1" fmla="*/ 7144 h 455295"/>
              <a:gd name="connsiteX2" fmla="*/ 777240 w 3518059"/>
              <a:gd name="connsiteY2" fmla="*/ 0 h 455295"/>
              <a:gd name="connsiteX3" fmla="*/ 0 w 3518059"/>
              <a:gd name="connsiteY3" fmla="*/ 411480 h 455295"/>
              <a:gd name="connsiteX4" fmla="*/ 53340 w 3518059"/>
              <a:gd name="connsiteY4" fmla="*/ 455295 h 455295"/>
              <a:gd name="connsiteX0" fmla="*/ 81915 w 3518059"/>
              <a:gd name="connsiteY0" fmla="*/ 458470 h 458470"/>
              <a:gd name="connsiteX1" fmla="*/ 3518059 w 3518059"/>
              <a:gd name="connsiteY1" fmla="*/ 7144 h 458470"/>
              <a:gd name="connsiteX2" fmla="*/ 777240 w 3518059"/>
              <a:gd name="connsiteY2" fmla="*/ 0 h 458470"/>
              <a:gd name="connsiteX3" fmla="*/ 0 w 3518059"/>
              <a:gd name="connsiteY3" fmla="*/ 411480 h 458470"/>
              <a:gd name="connsiteX4" fmla="*/ 81915 w 3518059"/>
              <a:gd name="connsiteY4" fmla="*/ 458470 h 4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059" h="458470">
                <a:moveTo>
                  <a:pt x="81915" y="458470"/>
                </a:moveTo>
                <a:lnTo>
                  <a:pt x="3518059" y="7144"/>
                </a:lnTo>
                <a:lnTo>
                  <a:pt x="777240" y="0"/>
                </a:lnTo>
                <a:lnTo>
                  <a:pt x="0" y="411480"/>
                </a:lnTo>
                <a:lnTo>
                  <a:pt x="81915" y="45847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endParaRPr lang="ko-KR" altLang="en-US" sz="1000" b="0" dirty="0"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68" y="1386864"/>
            <a:ext cx="2318844" cy="3020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683568" y="444151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속성 설정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67895" y="443178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확인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20272" y="4423348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완료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2" y="1412875"/>
            <a:ext cx="2653329" cy="2445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400" y="1412875"/>
            <a:ext cx="2552975" cy="2353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5663" y="2006702"/>
            <a:ext cx="1976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dirty="0" err="1"/>
              <a:t>com.haiteam</a:t>
            </a:r>
            <a:endParaRPr lang="en-US" altLang="ko-KR" sz="1400" b="0" dirty="0"/>
          </a:p>
          <a:p>
            <a:r>
              <a:rPr lang="en-US" altLang="ko-KR" sz="1400" b="0" dirty="0" err="1"/>
              <a:t>haiteamMavenProject</a:t>
            </a:r>
            <a:endParaRPr lang="en-US" altLang="ko-KR" sz="1400" b="0" dirty="0"/>
          </a:p>
          <a:p>
            <a:r>
              <a:rPr lang="en-US" altLang="ko-KR" sz="1400" b="0" dirty="0"/>
              <a:t>1.0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0023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309579"/>
            <a:ext cx="4824536" cy="3424286"/>
          </a:xfrm>
          <a:prstGeom prst="rect">
            <a:avLst/>
          </a:prstGeom>
        </p:spPr>
      </p:pic>
      <p:sp>
        <p:nvSpPr>
          <p:cNvPr id="16" name="말풍선: 모서리가 둥근 사각형 15"/>
          <p:cNvSpPr/>
          <p:nvPr/>
        </p:nvSpPr>
        <p:spPr bwMode="auto">
          <a:xfrm>
            <a:off x="5580112" y="2211710"/>
            <a:ext cx="2880320" cy="720080"/>
          </a:xfrm>
          <a:prstGeom prst="wedgeRoundRectCallout">
            <a:avLst>
              <a:gd name="adj1" fmla="val -44309"/>
              <a:gd name="adj2" fmla="val 29102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Enable auto import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체크 및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Processes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running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이 끝날 때까지 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잠시 기다린다</a:t>
            </a: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. 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약</a:t>
            </a: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5~10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487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8586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06" y="1533284"/>
            <a:ext cx="5832648" cy="3128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/>
          <p:cNvSpPr/>
          <p:nvPr/>
        </p:nvSpPr>
        <p:spPr bwMode="auto">
          <a:xfrm>
            <a:off x="1547664" y="1779662"/>
            <a:ext cx="1043285" cy="9361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모서리가 둥근 사각형 11"/>
          <p:cNvSpPr/>
          <p:nvPr/>
        </p:nvSpPr>
        <p:spPr bwMode="auto">
          <a:xfrm>
            <a:off x="4572000" y="2247714"/>
            <a:ext cx="3960440" cy="900100"/>
          </a:xfrm>
          <a:prstGeom prst="wedgeRoundRectCallout">
            <a:avLst>
              <a:gd name="adj1" fmla="val -135123"/>
              <a:gd name="adj2" fmla="val -36829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좌측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Project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이름 클릭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Pom.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xml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파일을 연다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(</a:t>
            </a:r>
            <a:r>
              <a:rPr kumimoji="1" lang="en-US" altLang="ko-KR" b="0" i="0" u="none" strike="noStrike" cap="none" normalizeH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pom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내에 해당 프로젝트 라이브러리 및</a:t>
            </a:r>
            <a:endParaRPr kumimoji="1" lang="en-US" altLang="ko-KR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플러그인을 설정 가능하다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)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57302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Test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코드삭제 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 ctrl + /)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64296" y="4475896"/>
            <a:ext cx="117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/>
              <a:t>pom.xml </a:t>
            </a:r>
            <a:r>
              <a:rPr lang="ko-KR" altLang="en-US" b="0" dirty="0"/>
              <a:t>열기</a:t>
            </a:r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4" t="669" r="55905" b="4932"/>
          <a:stretch/>
        </p:blipFill>
        <p:spPr>
          <a:xfrm>
            <a:off x="321747" y="1400046"/>
            <a:ext cx="2651706" cy="311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143524" y="1347614"/>
            <a:ext cx="3007554" cy="21390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junit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junit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&gt;4.11&lt;/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&gt;org.specs2&lt;/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&gt;specs2-core_${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scala.compat.version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&gt;2.4.16&lt;/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org.scalatest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_${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scala.compat.version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&gt;2.2.4&lt;/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43523" y="3579862"/>
            <a:ext cx="3007554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testSourceDirectory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testSourceDirectory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3523" y="3867894"/>
            <a:ext cx="3007554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goal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testCompile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goal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3523" y="4100468"/>
            <a:ext cx="2981166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&gt;-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make:transitive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&gt;-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dependencyfile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project.build.directory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}/.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scala_dependencies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l="-6" t="8000" r="85831" b="35300"/>
          <a:stretch/>
        </p:blipFill>
        <p:spPr>
          <a:xfrm>
            <a:off x="6516216" y="1967079"/>
            <a:ext cx="1895674" cy="213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3909759" y="4486443"/>
            <a:ext cx="1515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/>
              <a:t>Test </a:t>
            </a:r>
            <a:r>
              <a:rPr lang="ko-KR" altLang="en-US" b="0" dirty="0" err="1"/>
              <a:t>설정코드</a:t>
            </a:r>
            <a:r>
              <a:rPr lang="ko-KR" altLang="en-US" b="0" dirty="0"/>
              <a:t> 삭제</a:t>
            </a:r>
            <a:endParaRPr lang="en-US" altLang="ko-KR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6954517" y="4467982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/>
              <a:t>Test </a:t>
            </a:r>
            <a:r>
              <a:rPr lang="ko-KR" altLang="en-US" b="0"/>
              <a:t>코드 삭제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18134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57179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실행코드용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플러그인 추가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48454" y="4475896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pom.xml 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열기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4" t="669" r="55905" b="4932"/>
          <a:stretch/>
        </p:blipFill>
        <p:spPr>
          <a:xfrm>
            <a:off x="321747" y="1400046"/>
            <a:ext cx="2651706" cy="311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059832" y="1472644"/>
            <a:ext cx="2749762" cy="3000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&lt;plugin&gt;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org.apache.maven.plugins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&gt;maven-shade-plugin&lt;/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&lt;version&gt;3.0.0&lt;/version&gt;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&lt;executions&gt;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&lt;execution&gt;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&lt;phase&gt;package&lt;/phase&gt;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&lt;goals&gt;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&lt;goal&gt;shade&lt;/goal&gt;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&lt;/goals&gt;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&lt;/execution&gt;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&lt;/executions&gt;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&lt;configuration&gt;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&lt;filters&gt;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&lt;filter&gt;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&lt;artifact&gt;*.*&lt;/artifact&gt;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&lt;excludes&gt;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&lt;exclude&gt;META-INF/*.SF&lt;/exclude&gt;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&lt;exclude&gt;META-INF/*.DSA&lt;/exclude&gt;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&lt;exclude&gt;META-INF/*.RSA&lt;/exclude&gt;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&lt;/excludes&gt;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&lt;/filter&gt;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&lt;/filters&gt;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finalName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&gt;${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}-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haiteam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-${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project.version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finalName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&lt;/configuration&gt;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&lt;/plugin&gt;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1880" y="4486443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코드 실행용 플러그인 추가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81881" y="4467982"/>
            <a:ext cx="1649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기존 플러그인</a:t>
            </a:r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기본</a:t>
            </a:r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주석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8144" y="1485622"/>
            <a:ext cx="2749762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eaLnBrk="0" latinLnBrk="0" hangingPunct="0"/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org.apache.maven.plugins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maven-surefire-plugin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&gt;2.18.1&lt;/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configuration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useFile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false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useFile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disableXmlReport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true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disableXmlReport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;!&amp;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have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classpath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issue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like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NoDefClassError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,... 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;!&amp;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useManifestOnlyJar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false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useManifestOnlyJar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&gt;**/*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.*&lt;/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&gt;**/*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Suite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.*&lt;/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configuration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6BBBBC5F-451D-4949-B89B-EC402334E8FB}"/>
              </a:ext>
            </a:extLst>
          </p:cNvPr>
          <p:cNvSpPr/>
          <p:nvPr/>
        </p:nvSpPr>
        <p:spPr bwMode="auto">
          <a:xfrm>
            <a:off x="4949270" y="745413"/>
            <a:ext cx="3047739" cy="58651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WAS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경우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WEB-INF/lib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에 의존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jar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가 포함되지만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JAR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패키지는 의존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JAR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를 포함하지 않는다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Shade-plug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인은 의존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jar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를 포함시킨다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507356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(Test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삭제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r="75158" b="55996"/>
          <a:stretch/>
        </p:blipFill>
        <p:spPr>
          <a:xfrm>
            <a:off x="1703793" y="1430771"/>
            <a:ext cx="3228247" cy="3067645"/>
          </a:xfrm>
          <a:prstGeom prst="rect">
            <a:avLst/>
          </a:prstGeom>
        </p:spPr>
      </p:pic>
      <p:sp>
        <p:nvSpPr>
          <p:cNvPr id="23" name="말풍선: 모서리가 둥근 사각형 22"/>
          <p:cNvSpPr/>
          <p:nvPr/>
        </p:nvSpPr>
        <p:spPr bwMode="auto">
          <a:xfrm>
            <a:off x="4572000" y="2247714"/>
            <a:ext cx="3960440" cy="540060"/>
          </a:xfrm>
          <a:prstGeom prst="wedgeRoundRectCallout">
            <a:avLst>
              <a:gd name="adj1" fmla="val -61394"/>
              <a:gd name="adj2" fmla="val 185537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프로젝트 선택 및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 err="1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우클릭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후 삭제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(delete)</a:t>
            </a:r>
          </a:p>
        </p:txBody>
      </p:sp>
    </p:spTree>
    <p:extLst>
      <p:ext uri="{BB962C8B-B14F-4D97-AF65-F5344CB8AC3E}">
        <p14:creationId xmlns:p14="http://schemas.microsoft.com/office/powerpoint/2010/main" val="39280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16857" y="1317997"/>
            <a:ext cx="3603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src</a:t>
            </a:r>
            <a:r>
              <a:rPr lang="en-US" altLang="ko-KR" b="0" dirty="0"/>
              <a:t> -&gt; main -&gt; </a:t>
            </a:r>
            <a:r>
              <a:rPr lang="en-US" altLang="ko-KR" b="0" dirty="0" err="1"/>
              <a:t>scala</a:t>
            </a:r>
            <a:r>
              <a:rPr lang="en-US" altLang="ko-KR" b="0" dirty="0"/>
              <a:t> -&gt; </a:t>
            </a:r>
            <a:r>
              <a:rPr lang="en-US" altLang="ko-KR" b="0" dirty="0" err="1"/>
              <a:t>com.haiteam</a:t>
            </a:r>
            <a:r>
              <a:rPr lang="en-US" altLang="ko-KR" b="0" dirty="0"/>
              <a:t>-&gt; App</a:t>
            </a:r>
            <a:r>
              <a:rPr lang="ko-KR" altLang="en-US" b="0" dirty="0"/>
              <a:t>실행</a:t>
            </a:r>
            <a:endParaRPr lang="en-US" altLang="ko-KR" b="0" dirty="0"/>
          </a:p>
          <a:p>
            <a:pPr algn="ctr"/>
            <a:r>
              <a:rPr lang="en-US" altLang="ko-KR" b="0" dirty="0"/>
              <a:t>(* </a:t>
            </a:r>
            <a:r>
              <a:rPr lang="ko-KR" altLang="en-US" b="0" dirty="0"/>
              <a:t>실행 방법</a:t>
            </a:r>
            <a:r>
              <a:rPr lang="en-US" altLang="ko-KR" b="0" dirty="0"/>
              <a:t>: </a:t>
            </a:r>
            <a:r>
              <a:rPr lang="ko-KR" altLang="en-US" b="0" dirty="0"/>
              <a:t>텍스트 편집기 우 클릭 후 </a:t>
            </a:r>
            <a:r>
              <a:rPr lang="en-US" altLang="ko-KR" b="0" dirty="0"/>
              <a:t>Run App)</a:t>
            </a:r>
            <a:endParaRPr lang="ko-KR" altLang="en-US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51969" b="38256"/>
          <a:stretch/>
        </p:blipFill>
        <p:spPr>
          <a:xfrm>
            <a:off x="351629" y="1317597"/>
            <a:ext cx="4868443" cy="33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7296" t="37135" r="44416" b="2116"/>
          <a:stretch/>
        </p:blipFill>
        <p:spPr>
          <a:xfrm>
            <a:off x="5460312" y="1886474"/>
            <a:ext cx="1564705" cy="278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394396-8092-4BAB-88F2-F36DA17792ED}"/>
              </a:ext>
            </a:extLst>
          </p:cNvPr>
          <p:cNvSpPr/>
          <p:nvPr/>
        </p:nvSpPr>
        <p:spPr bwMode="auto">
          <a:xfrm>
            <a:off x="341013" y="1906302"/>
            <a:ext cx="1838969" cy="96942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6F12F4-C4D4-4D84-9A7A-758FB9DD5A8F}"/>
              </a:ext>
            </a:extLst>
          </p:cNvPr>
          <p:cNvSpPr/>
          <p:nvPr/>
        </p:nvSpPr>
        <p:spPr bwMode="auto">
          <a:xfrm>
            <a:off x="351628" y="3945817"/>
            <a:ext cx="2924227" cy="711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536BF-E424-456F-A9C9-1C344539E89B}"/>
              </a:ext>
            </a:extLst>
          </p:cNvPr>
          <p:cNvSpPr txBox="1"/>
          <p:nvPr/>
        </p:nvSpPr>
        <p:spPr>
          <a:xfrm>
            <a:off x="170790" y="1886474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A2E5F-F35E-4268-A388-D4A8FC2375B5}"/>
              </a:ext>
            </a:extLst>
          </p:cNvPr>
          <p:cNvSpPr txBox="1"/>
          <p:nvPr/>
        </p:nvSpPr>
        <p:spPr>
          <a:xfrm>
            <a:off x="5324002" y="3435846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30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연동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" y="1391707"/>
            <a:ext cx="4122746" cy="3082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403648" y="4520053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Spark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설정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(pom.xml)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4092" y="2246457"/>
            <a:ext cx="3816116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 &lt;dependency&gt;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org.apache.spark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&gt;spark-core_2.11&lt;/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&lt;version&gt;RELEASE&lt;/version&gt;</a:t>
            </a:r>
          </a:p>
          <a:p>
            <a:r>
              <a:rPr lang="en-US" altLang="ko-KR" sz="1000" dirty="0"/>
              <a:t>      &lt;!--&lt;scope&gt;provided&lt;/scope&gt;--&gt;</a:t>
            </a:r>
          </a:p>
          <a:p>
            <a:r>
              <a:rPr lang="en-US" altLang="ko-KR" sz="1000" dirty="0"/>
              <a:t>    &lt;/dependency&gt;</a:t>
            </a:r>
          </a:p>
          <a:p>
            <a:r>
              <a:rPr lang="en-US" altLang="ko-KR" sz="1000" dirty="0"/>
              <a:t>    &lt;dependency&gt;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org.apache.spark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&gt;spark-sql_2.11&lt;/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&lt;version&gt;RELEASE&lt;/version&gt;</a:t>
            </a:r>
          </a:p>
          <a:p>
            <a:r>
              <a:rPr lang="en-US" altLang="ko-KR" sz="1000" dirty="0"/>
              <a:t>      &lt;!--&lt;scope&gt;provided&lt;/scope&gt;--&gt;</a:t>
            </a:r>
          </a:p>
          <a:p>
            <a:r>
              <a:rPr lang="en-US" altLang="ko-KR" sz="1000" dirty="0"/>
              <a:t>  &lt;/dependency&gt;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DE106-9CC1-47E9-B6BF-E7AFD3110260}"/>
              </a:ext>
            </a:extLst>
          </p:cNvPr>
          <p:cNvSpPr txBox="1"/>
          <p:nvPr/>
        </p:nvSpPr>
        <p:spPr>
          <a:xfrm>
            <a:off x="4644010" y="1431481"/>
            <a:ext cx="1705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target→</a:t>
            </a:r>
            <a:r>
              <a:rPr lang="en-US" altLang="ko-KR" b="0" err="1"/>
              <a:t>pom</a:t>
            </a:r>
            <a:r>
              <a:rPr lang="en-US" altLang="ko-KR" b="0"/>
              <a:t>.xml </a:t>
            </a:r>
            <a:r>
              <a:rPr lang="ko-KR" altLang="en-US" b="0" dirty="0"/>
              <a:t>편집</a:t>
            </a:r>
          </a:p>
        </p:txBody>
      </p:sp>
    </p:spTree>
    <p:extLst>
      <p:ext uri="{BB962C8B-B14F-4D97-AF65-F5344CB8AC3E}">
        <p14:creationId xmlns:p14="http://schemas.microsoft.com/office/powerpoint/2010/main" val="13910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30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연동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9" y="1332243"/>
            <a:ext cx="4221993" cy="3365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4802227" y="1391707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Scala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언어 설정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(2.11.8)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D7051-800A-4AEA-926E-16438BCDBAB4}"/>
              </a:ext>
            </a:extLst>
          </p:cNvPr>
          <p:cNvSpPr/>
          <p:nvPr/>
        </p:nvSpPr>
        <p:spPr bwMode="auto">
          <a:xfrm>
            <a:off x="992006" y="1406614"/>
            <a:ext cx="1995818" cy="373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9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902" y="2704757"/>
            <a:ext cx="335549" cy="3778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2672182"/>
            <a:ext cx="391571" cy="36981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24376" y="1391707"/>
            <a:ext cx="2838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src</a:t>
            </a:r>
            <a:r>
              <a:rPr lang="en-US" altLang="ko-KR" b="0" dirty="0"/>
              <a:t> -&gt; main -&gt; </a:t>
            </a:r>
            <a:r>
              <a:rPr lang="en-US" altLang="ko-KR" b="0" dirty="0" err="1"/>
              <a:t>scala</a:t>
            </a:r>
            <a:r>
              <a:rPr lang="en-US" altLang="ko-KR" b="0" dirty="0"/>
              <a:t> -&gt; </a:t>
            </a:r>
            <a:r>
              <a:rPr lang="en-US" altLang="ko-KR" b="0" dirty="0" err="1"/>
              <a:t>com.haiteam</a:t>
            </a:r>
            <a:r>
              <a:rPr lang="en-US" altLang="ko-KR" b="0" dirty="0"/>
              <a:t> </a:t>
            </a:r>
          </a:p>
          <a:p>
            <a:pPr algn="ctr"/>
            <a:r>
              <a:rPr lang="ko-KR" altLang="en-US" b="0" dirty="0"/>
              <a:t>우 클릭 후 파일생성</a:t>
            </a:r>
            <a:endParaRPr lang="en-US" altLang="ko-KR" b="0" dirty="0"/>
          </a:p>
          <a:p>
            <a:pPr algn="ctr"/>
            <a:r>
              <a:rPr lang="en-US" altLang="ko-KR" b="0" dirty="0"/>
              <a:t>New -&gt; Scala Class (Kind = Object)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45275" b="58808"/>
          <a:stretch/>
        </p:blipFill>
        <p:spPr>
          <a:xfrm>
            <a:off x="323528" y="1773677"/>
            <a:ext cx="4829608" cy="1950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62961" y="2126342"/>
            <a:ext cx="3341487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package com.hk</a:t>
            </a:r>
          </a:p>
          <a:p>
            <a:pPr lvl="0" eaLnBrk="0" latinLnBrk="0" hangingPunct="0"/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import </a:t>
            </a:r>
            <a:r>
              <a:rPr kumimoji="0" lang="en-US" altLang="ko-KR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object </a:t>
            </a:r>
            <a:r>
              <a:rPr kumimoji="0" lang="en-US" altLang="ko-KR" dirty="0" err="1">
                <a:solidFill>
                  <a:srgbClr val="000080"/>
                </a:solidFill>
              </a:rPr>
              <a:t>hk</a:t>
            </a:r>
            <a:r>
              <a:rPr kumimoji="0" lang="en-US" altLang="ko-KR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def main(</a:t>
            </a:r>
            <a:r>
              <a:rPr kumimoji="0" lang="en-US" altLang="ko-KR" dirty="0" err="1">
                <a:solidFill>
                  <a:srgbClr val="000080"/>
                </a:solidFill>
              </a:rPr>
              <a:t>args</a:t>
            </a:r>
            <a:r>
              <a:rPr kumimoji="0" lang="en-US" altLang="ko-KR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</a:t>
            </a:r>
            <a:r>
              <a:rPr kumimoji="0" lang="en-US" altLang="ko-KR" dirty="0" err="1">
                <a:solidFill>
                  <a:srgbClr val="000080"/>
                </a:solidFill>
              </a:rPr>
              <a:t>val</a:t>
            </a:r>
            <a:r>
              <a:rPr kumimoji="0" lang="en-US" altLang="ko-KR" dirty="0">
                <a:solidFill>
                  <a:srgbClr val="000080"/>
                </a:solidFill>
              </a:rPr>
              <a:t> spark = </a:t>
            </a:r>
            <a:r>
              <a:rPr kumimoji="0" lang="en-US" altLang="ko-KR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dirty="0">
                <a:solidFill>
                  <a:srgbClr val="000080"/>
                </a:solidFill>
              </a:rPr>
              <a:t>().</a:t>
            </a:r>
            <a:r>
              <a:rPr kumimoji="0" lang="en-US" altLang="ko-KR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dirty="0">
                <a:solidFill>
                  <a:srgbClr val="000080"/>
                </a:solidFill>
              </a:rPr>
              <a:t>("</a:t>
            </a:r>
            <a:r>
              <a:rPr kumimoji="0" lang="en-US" altLang="ko-KR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  </a:t>
            </a:r>
            <a:r>
              <a:rPr kumimoji="0" lang="en-US" altLang="ko-KR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</a:t>
            </a:r>
            <a:r>
              <a:rPr kumimoji="0" lang="en-US" altLang="ko-KR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dirty="0">
                <a:solidFill>
                  <a:srgbClr val="000080"/>
                </a:solidFill>
              </a:rPr>
              <a:t>("spark test")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822150"/>
            <a:ext cx="1428583" cy="6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305126" y="1284895"/>
            <a:ext cx="3341487" cy="348557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import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object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</a:t>
            </a:r>
            <a:r>
              <a:rPr kumimoji="0" lang="en-US" altLang="ko-KR" sz="1050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def main(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args</a:t>
            </a:r>
            <a:r>
              <a:rPr kumimoji="0" lang="en-US" altLang="ko-KR" sz="1050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val</a:t>
            </a:r>
            <a:r>
              <a:rPr kumimoji="0" lang="en-US" altLang="ko-KR" sz="1050" dirty="0">
                <a:solidFill>
                  <a:srgbClr val="000080"/>
                </a:solidFill>
              </a:rPr>
              <a:t> spark 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sz="1050" dirty="0">
                <a:solidFill>
                  <a:srgbClr val="000080"/>
                </a:solidFill>
              </a:rPr>
              <a:t>().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sz="1050" dirty="0">
                <a:solidFill>
                  <a:srgbClr val="000080"/>
                </a:solidFill>
              </a:rPr>
              <a:t>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sz="1050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sz="1050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sz="1050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//Load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var</a:t>
            </a:r>
            <a:r>
              <a:rPr kumimoji="0" lang="en-US" altLang="ko-KR" sz="1050" dirty="0">
                <a:solidFill>
                  <a:srgbClr val="000080"/>
                </a:solidFill>
              </a:rPr>
              <a:t>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spark.read.text</a:t>
            </a:r>
            <a:r>
              <a:rPr kumimoji="0" lang="en-US" altLang="ko-KR" sz="1050" dirty="0">
                <a:solidFill>
                  <a:srgbClr val="000080"/>
                </a:solidFill>
              </a:rPr>
              <a:t>("c:/spark/README.md")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//Save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coalesce(1).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파일개수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write.format</a:t>
            </a:r>
            <a:r>
              <a:rPr kumimoji="0" lang="en-US" altLang="ko-KR" sz="1050" dirty="0">
                <a:solidFill>
                  <a:srgbClr val="000080"/>
                </a:solidFill>
              </a:rPr>
              <a:t>("csv").  // </a:t>
            </a:r>
            <a:r>
              <a:rPr kumimoji="0" lang="ko-KR" altLang="en-US" sz="1050" dirty="0" err="1">
                <a:solidFill>
                  <a:srgbClr val="000080"/>
                </a:solidFill>
              </a:rPr>
              <a:t>저장포맷</a:t>
            </a:r>
            <a:endParaRPr kumimoji="0" lang="ko-KR" altLang="en-US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>
                <a:solidFill>
                  <a:srgbClr val="000080"/>
                </a:solidFill>
              </a:rPr>
              <a:t>mode("overwrite").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저장모드 </a:t>
            </a:r>
            <a:r>
              <a:rPr kumimoji="0" lang="en-US" altLang="ko-KR" sz="1050" dirty="0">
                <a:solidFill>
                  <a:srgbClr val="000080"/>
                </a:solidFill>
              </a:rPr>
              <a:t>append/overwrite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save("test")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저장파일명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sz="1050" dirty="0">
                <a:solidFill>
                  <a:srgbClr val="000080"/>
                </a:solidFill>
              </a:rPr>
              <a:t>("spark test completed")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63" y="1610826"/>
            <a:ext cx="3918144" cy="2908235"/>
          </a:xfrm>
          <a:prstGeom prst="rect">
            <a:avLst/>
          </a:prstGeom>
        </p:spPr>
      </p:pic>
      <p:sp>
        <p:nvSpPr>
          <p:cNvPr id="14" name="말풍선: 모서리가 둥근 사각형 13"/>
          <p:cNvSpPr/>
          <p:nvPr/>
        </p:nvSpPr>
        <p:spPr bwMode="auto">
          <a:xfrm>
            <a:off x="2232596" y="558361"/>
            <a:ext cx="3960440" cy="540060"/>
          </a:xfrm>
          <a:prstGeom prst="wedgeRoundRectCallout">
            <a:avLst>
              <a:gd name="adj1" fmla="val 27111"/>
              <a:gd name="adj2" fmla="val 100880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코드 실행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Workspace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내에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폴더 내에 결과파일 생성 확인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52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491880" y="1284895"/>
            <a:ext cx="4955506" cy="348557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var sc = new SparkContext(conf)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val spark = new SQLContext(sc)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import spark.implicits._</a:t>
            </a:r>
          </a:p>
          <a:p>
            <a:pPr lvl="0" eaLnBrk="0" latinLnBrk="0" hangingPunct="0"/>
            <a:endParaRPr kumimoji="0" lang="en-US" altLang="ko-KR" sz="105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/// </a:t>
            </a:r>
            <a:r>
              <a:rPr kumimoji="0" lang="ko-KR" altLang="en-US" sz="1050">
                <a:solidFill>
                  <a:srgbClr val="000080"/>
                </a:solidFill>
              </a:rPr>
              <a:t>데이터 파일 로딩</a:t>
            </a:r>
          </a:p>
          <a:p>
            <a:pPr lvl="0" eaLnBrk="0" latinLnBrk="0" hangingPunct="0"/>
            <a:r>
              <a:rPr kumimoji="0" lang="ko-KR" altLang="en-US" sz="1050">
                <a:solidFill>
                  <a:srgbClr val="000080"/>
                </a:solidFill>
              </a:rPr>
              <a:t>    </a:t>
            </a:r>
            <a:r>
              <a:rPr kumimoji="0" lang="en-US" altLang="ko-KR" sz="1050">
                <a:solidFill>
                  <a:srgbClr val="000080"/>
                </a:solidFill>
              </a:rPr>
              <a:t>// </a:t>
            </a:r>
            <a:r>
              <a:rPr kumimoji="0" lang="ko-KR" altLang="en-US" sz="1050">
                <a:solidFill>
                  <a:srgbClr val="000080"/>
                </a:solidFill>
              </a:rPr>
              <a:t>접속정보 설정 </a:t>
            </a:r>
            <a:r>
              <a:rPr kumimoji="0" lang="en-US" altLang="ko-KR" sz="1050">
                <a:solidFill>
                  <a:srgbClr val="000080"/>
                </a:solidFill>
              </a:rPr>
              <a:t>(1)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var staticUrl = "jdbc:postgresql://127.0.0.1:5432/postgres"</a:t>
            </a:r>
          </a:p>
          <a:p>
            <a:pPr lvl="0" eaLnBrk="0" latinLnBrk="0" hangingPunct="0"/>
            <a:endParaRPr kumimoji="0" lang="en-US" altLang="ko-KR" sz="105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var staticUser = "postgres"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var staticPw = "kopo"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var selloutDb = "kopo_product_volume"</a:t>
            </a:r>
          </a:p>
          <a:p>
            <a:pPr lvl="0" eaLnBrk="0" latinLnBrk="0" hangingPunct="0"/>
            <a:endParaRPr kumimoji="0" lang="en-US" altLang="ko-KR" sz="105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// </a:t>
            </a:r>
            <a:r>
              <a:rPr kumimoji="0" lang="ko-KR" altLang="en-US" sz="1050">
                <a:solidFill>
                  <a:srgbClr val="000080"/>
                </a:solidFill>
              </a:rPr>
              <a:t>관계형 데이터베이스 </a:t>
            </a:r>
            <a:r>
              <a:rPr kumimoji="0" lang="en-US" altLang="ko-KR" sz="1050">
                <a:solidFill>
                  <a:srgbClr val="000080"/>
                </a:solidFill>
              </a:rPr>
              <a:t>Postgresql </a:t>
            </a:r>
            <a:r>
              <a:rPr kumimoji="0" lang="ko-KR" altLang="en-US" sz="1050">
                <a:solidFill>
                  <a:srgbClr val="000080"/>
                </a:solidFill>
              </a:rPr>
              <a:t>연결 </a:t>
            </a:r>
            <a:r>
              <a:rPr kumimoji="0" lang="en-US" altLang="ko-KR" sz="1050">
                <a:solidFill>
                  <a:srgbClr val="000080"/>
                </a:solidFill>
              </a:rPr>
              <a:t>(2)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val dataFromPostgresql= spark.read.format("jdbc").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  option("password",staticPw).load</a:t>
            </a:r>
          </a:p>
          <a:p>
            <a:pPr lvl="0" eaLnBrk="0" latinLnBrk="0" hangingPunct="0"/>
            <a:endParaRPr kumimoji="0" lang="en-US" altLang="ko-KR" sz="105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// </a:t>
            </a:r>
            <a:r>
              <a:rPr kumimoji="0" lang="ko-KR" altLang="en-US" sz="1050">
                <a:solidFill>
                  <a:srgbClr val="000080"/>
                </a:solidFill>
              </a:rPr>
              <a:t>데이터 확인 </a:t>
            </a:r>
            <a:r>
              <a:rPr kumimoji="0" lang="en-US" altLang="ko-KR" sz="1050">
                <a:solidFill>
                  <a:srgbClr val="000080"/>
                </a:solidFill>
              </a:rPr>
              <a:t>(3)</a:t>
            </a:r>
          </a:p>
          <a:p>
            <a:pPr lvl="0" eaLnBrk="0" latinLnBrk="0" hangingPunct="0"/>
            <a:r>
              <a:rPr kumimoji="0" lang="en-US" altLang="ko-KR" sz="1050">
                <a:solidFill>
                  <a:srgbClr val="000080"/>
                </a:solidFill>
              </a:rPr>
              <a:t>    print(dataFromPostgresql.show(5))</a:t>
            </a:r>
          </a:p>
        </p:txBody>
      </p:sp>
      <p:sp>
        <p:nvSpPr>
          <p:cNvPr id="14" name="말풍선: 모서리가 둥근 사각형 13"/>
          <p:cNvSpPr/>
          <p:nvPr/>
        </p:nvSpPr>
        <p:spPr bwMode="auto">
          <a:xfrm>
            <a:off x="2232596" y="558361"/>
            <a:ext cx="3960440" cy="540060"/>
          </a:xfrm>
          <a:prstGeom prst="wedgeRoundRectCallout">
            <a:avLst>
              <a:gd name="adj1" fmla="val 27111"/>
              <a:gd name="adj2" fmla="val 100880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코드 실행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Workspace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내에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폴더 내에 결과파일 생성 확인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0A1B9E-3797-400C-9DC4-D9A9CF12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7" y="1366173"/>
            <a:ext cx="2415240" cy="30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실행가능한 파일 생성하기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66143" b="26152"/>
          <a:stretch/>
        </p:blipFill>
        <p:spPr>
          <a:xfrm>
            <a:off x="395536" y="1320135"/>
            <a:ext cx="2952327" cy="345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1320135"/>
            <a:ext cx="3369629" cy="3411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4499992" y="2283718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18280" y="2704342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18280" y="3124966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558" y="222274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3366" y="26433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3366" y="30639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3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458860"/>
            <a:ext cx="5591150" cy="30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72638" y="1707654"/>
            <a:ext cx="758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err="1"/>
              <a:t>spark-submit</a:t>
            </a:r>
            <a:r>
              <a:rPr lang="ko-KR" altLang="ko-KR" dirty="0"/>
              <a:t> --</a:t>
            </a:r>
            <a:r>
              <a:rPr lang="ko-KR" altLang="ko-KR" dirty="0" err="1"/>
              <a:t>class</a:t>
            </a:r>
            <a:r>
              <a:rPr lang="ko-KR" altLang="ko-KR" dirty="0"/>
              <a:t> </a:t>
            </a:r>
            <a:r>
              <a:rPr lang="ko-KR" altLang="ko-KR" dirty="0" err="1"/>
              <a:t>com</a:t>
            </a:r>
            <a:r>
              <a:rPr lang="en-US" altLang="ko-KR" dirty="0"/>
              <a:t>.haiteam.ye</a:t>
            </a:r>
            <a:r>
              <a:rPr lang="ko-KR" altLang="ko-KR" dirty="0"/>
              <a:t> </a:t>
            </a:r>
            <a:r>
              <a:rPr lang="en-US" altLang="ko-KR" dirty="0"/>
              <a:t>haiteamMavenProject-haiteam-1.0.jar =&gt; </a:t>
            </a:r>
            <a:r>
              <a:rPr lang="ko-KR" altLang="en-US" dirty="0" err="1"/>
              <a:t>예은이꺼</a:t>
            </a:r>
            <a:endParaRPr lang="ko-KR" altLang="en-US" dirty="0"/>
          </a:p>
        </p:txBody>
      </p:sp>
      <p:sp>
        <p:nvSpPr>
          <p:cNvPr id="9" name="말풍선: 모서리가 둥근 사각형 8"/>
          <p:cNvSpPr/>
          <p:nvPr/>
        </p:nvSpPr>
        <p:spPr bwMode="auto">
          <a:xfrm>
            <a:off x="3923928" y="2306861"/>
            <a:ext cx="3960440" cy="408905"/>
          </a:xfrm>
          <a:prstGeom prst="wedgeRoundRectCallout">
            <a:avLst>
              <a:gd name="adj1" fmla="val -24144"/>
              <a:gd name="adj2" fmla="val -11245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Jar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파일명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0" name="말풍선: 모서리가 둥근 사각형 9"/>
          <p:cNvSpPr/>
          <p:nvPr/>
        </p:nvSpPr>
        <p:spPr bwMode="auto">
          <a:xfrm>
            <a:off x="1467242" y="3037974"/>
            <a:ext cx="2816725" cy="408905"/>
          </a:xfrm>
          <a:prstGeom prst="wedgeRoundRectCallout">
            <a:avLst>
              <a:gd name="adj1" fmla="val -6615"/>
              <a:gd name="adj2" fmla="val -309243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그룹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ID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 실제 생성한 오브젝트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90683"/>
            <a:ext cx="4572000" cy="18711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014" y="1301187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com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kopo.testModule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kopoMavenProject-haiteam-1.0.jar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995686"/>
            <a:ext cx="2992760" cy="1683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827485"/>
            <a:ext cx="4788024" cy="25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6-5. </a:t>
            </a:r>
            <a:r>
              <a:rPr lang="en-US" altLang="ko-KR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PostgreSql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2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1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PostgreSQL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PW → 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(recommend)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2.DB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연결설정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SET: PGADMIN3 →  Click “connection” icon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SET: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커넥션 생성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TestDB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없음 확인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3369" y="1347614"/>
            <a:ext cx="8091346" cy="4294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https://qiita.com/jTakasuRyuji/items/8132fb98c996b4368ed5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https://www.pgadmin.org/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rcRect l="11413" t="16632" r="48425" b="11834"/>
          <a:stretch/>
        </p:blipFill>
        <p:spPr>
          <a:xfrm>
            <a:off x="483368" y="2239781"/>
            <a:ext cx="2576464" cy="1627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l="4000" t="5926" r="41250" b="26222"/>
          <a:stretch/>
        </p:blipFill>
        <p:spPr>
          <a:xfrm>
            <a:off x="3229248" y="2224818"/>
            <a:ext cx="2576464" cy="164234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862" y="2208323"/>
            <a:ext cx="2589853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베이지언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분류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(Scalable Vector Machine)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8165" y="4350147"/>
            <a:ext cx="169469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주어진 데이터를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 잘 설명하는 방법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7254" y="4542238"/>
            <a:ext cx="3153427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답과 연관데이터의 특성을 학습하여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미래에 특성만 활용하여 답을 유추하는 방법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604" y="4525777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8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4478" y="773720"/>
            <a:ext cx="8541138" cy="3987251"/>
            <a:chOff x="304478" y="773720"/>
            <a:chExt cx="8541138" cy="3987251"/>
          </a:xfrm>
        </p:grpSpPr>
        <p:sp>
          <p:nvSpPr>
            <p:cNvPr id="13" name="모서리가 둥근 직사각형 12"/>
            <p:cNvSpPr/>
            <p:nvPr/>
          </p:nvSpPr>
          <p:spPr bwMode="auto">
            <a:xfrm>
              <a:off x="304478" y="937126"/>
              <a:ext cx="8541138" cy="3823845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 bwMode="auto">
          <a:xfrm>
            <a:off x="556331" y="1608266"/>
            <a:ext cx="954832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제품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판매량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25885" y="1728478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05649" y="1491630"/>
            <a:ext cx="2246723" cy="821698"/>
            <a:chOff x="3439386" y="3023122"/>
            <a:chExt cx="5017443" cy="1688194"/>
          </a:xfrm>
        </p:grpSpPr>
        <p:cxnSp>
          <p:nvCxnSpPr>
            <p:cNvPr id="18" name="직선 연결선 17"/>
            <p:cNvCxnSpPr/>
            <p:nvPr/>
          </p:nvCxnSpPr>
          <p:spPr>
            <a:xfrm flipV="1">
              <a:off x="5360158" y="3023122"/>
              <a:ext cx="0" cy="1391197"/>
            </a:xfrm>
            <a:prstGeom prst="line">
              <a:avLst/>
            </a:pr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36550" b="18211"/>
            <a:stretch/>
          </p:blipFill>
          <p:spPr>
            <a:xfrm>
              <a:off x="5273245" y="3077445"/>
              <a:ext cx="3183584" cy="133631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38282" t="80480"/>
            <a:stretch/>
          </p:blipFill>
          <p:spPr>
            <a:xfrm>
              <a:off x="5360158" y="4392016"/>
              <a:ext cx="3096671" cy="31893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r="61718"/>
            <a:stretch/>
          </p:blipFill>
          <p:spPr>
            <a:xfrm>
              <a:off x="3439386" y="3077445"/>
              <a:ext cx="1920771" cy="163387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평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판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매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량</m:t>
                    </m:r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1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측주차 계절성 지수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계절성 지수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blipFill>
                <a:blip r:embed="rId5"/>
                <a:stretch>
                  <a:fillRect l="-1014" t="-28571" r="-1594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1117" y="2211710"/>
            <a:ext cx="8155424" cy="2404357"/>
            <a:chOff x="-228977" y="5496344"/>
            <a:chExt cx="8155424" cy="2404357"/>
          </a:xfrm>
        </p:grpSpPr>
        <p:sp>
          <p:nvSpPr>
            <p:cNvPr id="61" name="직사각형 60"/>
            <p:cNvSpPr/>
            <p:nvPr/>
          </p:nvSpPr>
          <p:spPr>
            <a:xfrm>
              <a:off x="-129322" y="6244939"/>
              <a:ext cx="3806825" cy="165576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29"/>
            <p:cNvSpPr txBox="1">
              <a:spLocks noChangeArrowheads="1"/>
            </p:cNvSpPr>
            <p:nvPr/>
          </p:nvSpPr>
          <p:spPr bwMode="auto">
            <a:xfrm>
              <a:off x="-8672" y="6389401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지수 산출 모델</a:t>
              </a:r>
            </a:p>
          </p:txBody>
        </p:sp>
        <p:sp>
          <p:nvSpPr>
            <p:cNvPr id="63" name="TextBox 32"/>
            <p:cNvSpPr txBox="1">
              <a:spLocks noChangeArrowheads="1"/>
            </p:cNvSpPr>
            <p:nvPr/>
          </p:nvSpPr>
          <p:spPr bwMode="auto">
            <a:xfrm>
              <a:off x="-228977" y="5998876"/>
              <a:ext cx="137088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( 1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단위 수행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119622" y="5800057"/>
              <a:ext cx="3806825" cy="2087563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34"/>
            <p:cNvSpPr txBox="1">
              <a:spLocks noChangeArrowheads="1"/>
            </p:cNvSpPr>
            <p:nvPr/>
          </p:nvSpPr>
          <p:spPr bwMode="auto">
            <a:xfrm>
              <a:off x="4249797" y="5879432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판매량 수요예측 모델</a:t>
              </a:r>
            </a:p>
          </p:txBody>
        </p:sp>
        <p:sp>
          <p:nvSpPr>
            <p:cNvPr id="66" name="TextBox 35"/>
            <p:cNvSpPr txBox="1">
              <a:spLocks noChangeArrowheads="1"/>
            </p:cNvSpPr>
            <p:nvPr/>
          </p:nvSpPr>
          <p:spPr bwMode="auto">
            <a:xfrm>
              <a:off x="4294247" y="6303295"/>
              <a:ext cx="1184275" cy="890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내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아이템</a:t>
              </a:r>
            </a:p>
          </p:txBody>
        </p:sp>
        <p:sp>
          <p:nvSpPr>
            <p:cNvPr id="67" name="TextBox 37"/>
            <p:cNvSpPr txBox="1">
              <a:spLocks noChangeArrowheads="1"/>
            </p:cNvSpPr>
            <p:nvPr/>
          </p:nvSpPr>
          <p:spPr bwMode="auto">
            <a:xfrm>
              <a:off x="4082758" y="5496344"/>
              <a:ext cx="9637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매주 수행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99185" y="6303295"/>
              <a:ext cx="930275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 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정제</a:t>
              </a:r>
            </a:p>
          </p:txBody>
        </p:sp>
        <p:sp>
          <p:nvSpPr>
            <p:cNvPr id="69" name="TextBox 46"/>
            <p:cNvSpPr txBox="1">
              <a:spLocks noChangeArrowheads="1"/>
            </p:cNvSpPr>
            <p:nvPr/>
          </p:nvSpPr>
          <p:spPr bwMode="auto">
            <a:xfrm>
              <a:off x="5699185" y="6996730"/>
              <a:ext cx="1978025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예측주차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반영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81860" y="6303295"/>
              <a:ext cx="931862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판매지수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화살표 연결선 70"/>
            <p:cNvCxnSpPr>
              <a:endCxn id="68" idx="1"/>
            </p:cNvCxnSpPr>
            <p:nvPr/>
          </p:nvCxnSpPr>
          <p:spPr>
            <a:xfrm>
              <a:off x="5478522" y="6555707"/>
              <a:ext cx="22066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직선 화살표 연결선 71"/>
            <p:cNvCxnSpPr>
              <a:stCxn id="68" idx="3"/>
              <a:endCxn id="70" idx="1"/>
            </p:cNvCxnSpPr>
            <p:nvPr/>
          </p:nvCxnSpPr>
          <p:spPr>
            <a:xfrm flipV="1">
              <a:off x="6629460" y="6555707"/>
              <a:ext cx="1524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3" name="TextBox 60"/>
            <p:cNvSpPr txBox="1">
              <a:spLocks noChangeArrowheads="1"/>
            </p:cNvSpPr>
            <p:nvPr/>
          </p:nvSpPr>
          <p:spPr bwMode="auto">
            <a:xfrm>
              <a:off x="45303" y="6795801"/>
              <a:ext cx="1144588" cy="890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별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 데이터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63"/>
            <p:cNvSpPr txBox="1">
              <a:spLocks noChangeArrowheads="1"/>
            </p:cNvSpPr>
            <p:nvPr/>
          </p:nvSpPr>
          <p:spPr bwMode="auto">
            <a:xfrm>
              <a:off x="1383566" y="6795801"/>
              <a:ext cx="2081212" cy="9064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>
              <a:no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이동평균법 활용한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제품별 계절성 지수 산출</a:t>
              </a: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1189891" y="7270130"/>
              <a:ext cx="2206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6" name="TextBox 65"/>
            <p:cNvSpPr txBox="1">
              <a:spLocks noChangeArrowheads="1"/>
            </p:cNvSpPr>
            <p:nvPr/>
          </p:nvSpPr>
          <p:spPr bwMode="auto">
            <a:xfrm>
              <a:off x="4294247" y="7527257"/>
              <a:ext cx="3382963" cy="276999"/>
            </a:xfrm>
            <a:prstGeom prst="rect">
              <a:avLst/>
            </a:prstGeom>
            <a:solidFill>
              <a:srgbClr val="89B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단위 미래 수요량 예측</a:t>
              </a: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>
              <a:off x="7248585" y="6808120"/>
              <a:ext cx="0" cy="18861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직선 화살표 연결선 77"/>
            <p:cNvCxnSpPr/>
            <p:nvPr/>
          </p:nvCxnSpPr>
          <p:spPr>
            <a:xfrm>
              <a:off x="7248585" y="7258340"/>
              <a:ext cx="0" cy="26891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36" name="TextBox 32"/>
          <p:cNvSpPr txBox="1">
            <a:spLocks noChangeArrowheads="1"/>
          </p:cNvSpPr>
          <p:nvPr/>
        </p:nvSpPr>
        <p:spPr bwMode="auto">
          <a:xfrm>
            <a:off x="1619672" y="2025205"/>
            <a:ext cx="4296369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1pPr>
            <a:lvl2pPr marL="742950" indent="-28575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2pPr>
            <a:lvl3pPr marL="11430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3pPr>
            <a:lvl4pPr marL="16002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4pPr>
            <a:lvl5pPr marL="20574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평균판매량은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최근 판매량 평균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단순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가중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현재 시점에 몇 개정도 팔리는 척도임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계절성 지수는 최근 판매량 대비 예측 주차의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판매성과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비율임</a:t>
            </a:r>
          </a:p>
        </p:txBody>
      </p:sp>
    </p:spTree>
    <p:extLst>
      <p:ext uri="{BB962C8B-B14F-4D97-AF65-F5344CB8AC3E}">
        <p14:creationId xmlns:p14="http://schemas.microsoft.com/office/powerpoint/2010/main" val="32702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50181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73951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4083303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6116054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491567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34456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4635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6377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0" name="꺾인 연결선 39"/>
          <p:cNvCxnSpPr>
            <a:stCxn id="23" idx="2"/>
            <a:endCxn id="25" idx="0"/>
          </p:cNvCxnSpPr>
          <p:nvPr/>
        </p:nvCxnSpPr>
        <p:spPr bwMode="auto">
          <a:xfrm rot="5400000">
            <a:off x="4828092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꺾인 연결선 40"/>
          <p:cNvCxnSpPr>
            <a:stCxn id="25" idx="2"/>
            <a:endCxn id="27" idx="0"/>
          </p:cNvCxnSpPr>
          <p:nvPr/>
        </p:nvCxnSpPr>
        <p:spPr bwMode="auto">
          <a:xfrm rot="5400000">
            <a:off x="3983705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꺾인 연결선 41"/>
          <p:cNvCxnSpPr>
            <a:stCxn id="25" idx="2"/>
            <a:endCxn id="29" idx="0"/>
          </p:cNvCxnSpPr>
          <p:nvPr/>
        </p:nvCxnSpPr>
        <p:spPr bwMode="auto">
          <a:xfrm rot="16200000" flipH="1">
            <a:off x="4476963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꺾인 연결선 42"/>
          <p:cNvCxnSpPr>
            <a:stCxn id="23" idx="2"/>
            <a:endCxn id="26" idx="0"/>
          </p:cNvCxnSpPr>
          <p:nvPr/>
        </p:nvCxnSpPr>
        <p:spPr bwMode="auto">
          <a:xfrm rot="16200000" flipH="1">
            <a:off x="5836318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꺾인 연결선 43"/>
          <p:cNvCxnSpPr>
            <a:stCxn id="26" idx="2"/>
            <a:endCxn id="30" idx="0"/>
          </p:cNvCxnSpPr>
          <p:nvPr/>
        </p:nvCxnSpPr>
        <p:spPr bwMode="auto">
          <a:xfrm rot="5400000">
            <a:off x="6060559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26" idx="2"/>
            <a:endCxn id="32" idx="0"/>
          </p:cNvCxnSpPr>
          <p:nvPr/>
        </p:nvCxnSpPr>
        <p:spPr bwMode="auto">
          <a:xfrm rot="16200000" flipH="1">
            <a:off x="6527160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603838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1004441" y="284679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984246" y="3557868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0" name="TextBox 49"/>
          <p:cNvSpPr txBox="1"/>
          <p:nvPr/>
        </p:nvSpPr>
        <p:spPr>
          <a:xfrm>
            <a:off x="984246" y="427598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5387124" y="26972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계층구조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40266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1648334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2773133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73696</TotalTime>
  <Words>3231</Words>
  <Application>Microsoft Office PowerPoint</Application>
  <PresentationFormat>화면 슬라이드 쇼(16:9)</PresentationFormat>
  <Paragraphs>896</Paragraphs>
  <Slides>47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HY헤드라인M</vt:lpstr>
      <vt:lpstr>돋움</vt:lpstr>
      <vt:lpstr>Arial</vt:lpstr>
      <vt:lpstr>굴림체</vt:lpstr>
      <vt:lpstr>나눔손글씨 펜</vt:lpstr>
      <vt:lpstr>Times New Roman</vt:lpstr>
      <vt:lpstr>HY견고딕</vt:lpstr>
      <vt:lpstr>Cambria Math</vt:lpstr>
      <vt:lpstr>맑은 고딕</vt:lpstr>
      <vt:lpstr>나눔바른고딕</vt:lpstr>
      <vt:lpstr>Wingdings</vt:lpstr>
      <vt:lpstr>굴림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정 예은</cp:lastModifiedBy>
  <cp:revision>9713</cp:revision>
  <dcterms:created xsi:type="dcterms:W3CDTF">2008-04-23T04:36:31Z</dcterms:created>
  <dcterms:modified xsi:type="dcterms:W3CDTF">2019-05-23T07:24:57Z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